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09" r:id="rId6"/>
    <p:sldMasterId id="2147483735" r:id="rId7"/>
  </p:sldMasterIdLst>
  <p:notesMasterIdLst>
    <p:notesMasterId r:id="rId104"/>
  </p:notesMasterIdLst>
  <p:sldIdLst>
    <p:sldId id="256" r:id="rId8"/>
    <p:sldId id="257" r:id="rId9"/>
    <p:sldId id="258"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59"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260"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261" r:id="rId81"/>
    <p:sldId id="336" r:id="rId82"/>
    <p:sldId id="337" r:id="rId83"/>
    <p:sldId id="338" r:id="rId84"/>
    <p:sldId id="339" r:id="rId85"/>
    <p:sldId id="340" r:id="rId86"/>
    <p:sldId id="341" r:id="rId87"/>
    <p:sldId id="342" r:id="rId88"/>
    <p:sldId id="343" r:id="rId89"/>
    <p:sldId id="344" r:id="rId90"/>
    <p:sldId id="354" r:id="rId91"/>
    <p:sldId id="263" r:id="rId92"/>
    <p:sldId id="265" r:id="rId93"/>
    <p:sldId id="345" r:id="rId94"/>
    <p:sldId id="346" r:id="rId95"/>
    <p:sldId id="347" r:id="rId96"/>
    <p:sldId id="348" r:id="rId97"/>
    <p:sldId id="349" r:id="rId98"/>
    <p:sldId id="350" r:id="rId99"/>
    <p:sldId id="351" r:id="rId100"/>
    <p:sldId id="352" r:id="rId101"/>
    <p:sldId id="266" r:id="rId102"/>
    <p:sldId id="26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50A4F-2C59-4DEA-A7B1-80D1CC9D7757}"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A3E327B2-B2F1-4959-99ED-DBCDE2A650E2}">
      <dgm:prSet phldrT="[Text]"/>
      <dgm:spPr/>
      <dgm:t>
        <a:bodyPr/>
        <a:lstStyle/>
        <a:p>
          <a:r>
            <a:rPr lang="en-GB" b="1" dirty="0" smtClean="0"/>
            <a:t>Henry Swan</a:t>
          </a:r>
        </a:p>
        <a:p>
          <a:r>
            <a:rPr lang="en-GB" b="0" i="0" dirty="0" smtClean="0"/>
            <a:t>Head of Procurement</a:t>
          </a:r>
          <a:endParaRPr lang="en-GB" dirty="0"/>
        </a:p>
      </dgm:t>
    </dgm:pt>
    <dgm:pt modelId="{B1CE8B5C-34DE-45C3-BF04-7D416B851C12}" type="parTrans" cxnId="{0BC1C7C9-2D42-4232-B024-8359A8C3B820}">
      <dgm:prSet/>
      <dgm:spPr/>
      <dgm:t>
        <a:bodyPr/>
        <a:lstStyle/>
        <a:p>
          <a:endParaRPr lang="en-GB"/>
        </a:p>
      </dgm:t>
    </dgm:pt>
    <dgm:pt modelId="{BF90A23D-FB6A-42E5-B16E-D28BEB37FA25}" type="sibTrans" cxnId="{0BC1C7C9-2D42-4232-B024-8359A8C3B820}">
      <dgm:prSet/>
      <dgm:spPr/>
      <dgm:t>
        <a:bodyPr/>
        <a:lstStyle/>
        <a:p>
          <a:endParaRPr lang="en-GB"/>
        </a:p>
      </dgm:t>
    </dgm:pt>
    <dgm:pt modelId="{6D0F4814-D866-46C2-AFB6-F8195F94DAB6}">
      <dgm:prSet phldrT="[Text]" custT="1"/>
      <dgm:spPr/>
      <dgm:t>
        <a:bodyPr/>
        <a:lstStyle/>
        <a:p>
          <a:r>
            <a:rPr lang="en-GB" sz="1500" b="1" dirty="0" smtClean="0"/>
            <a:t>Terry Hazlewood</a:t>
          </a:r>
        </a:p>
        <a:p>
          <a:r>
            <a:rPr lang="en-GB" sz="1400" b="0" i="0" dirty="0" smtClean="0"/>
            <a:t>Category Manager: Corporate, Learning &amp; ICT</a:t>
          </a:r>
          <a:endParaRPr lang="en-GB" sz="1400" dirty="0"/>
        </a:p>
      </dgm:t>
    </dgm:pt>
    <dgm:pt modelId="{52FD5B39-D8DA-435C-A374-647EBD5BAA55}" type="parTrans" cxnId="{8ADCEC09-91CE-4912-A8CF-43C26CE77E1D}">
      <dgm:prSet/>
      <dgm:spPr/>
      <dgm:t>
        <a:bodyPr/>
        <a:lstStyle/>
        <a:p>
          <a:endParaRPr lang="en-GB"/>
        </a:p>
      </dgm:t>
    </dgm:pt>
    <dgm:pt modelId="{86807520-F7A4-4B22-9042-FDA0931C701C}" type="sibTrans" cxnId="{8ADCEC09-91CE-4912-A8CF-43C26CE77E1D}">
      <dgm:prSet/>
      <dgm:spPr/>
      <dgm:t>
        <a:bodyPr/>
        <a:lstStyle/>
        <a:p>
          <a:endParaRPr lang="en-GB"/>
        </a:p>
      </dgm:t>
    </dgm:pt>
    <dgm:pt modelId="{2B3A8C61-7035-44C3-96FA-8C903BBEBAB8}">
      <dgm:prSet phldrT="[Text]" custT="1"/>
      <dgm:spPr/>
      <dgm:t>
        <a:bodyPr/>
        <a:lstStyle/>
        <a:p>
          <a:r>
            <a:rPr lang="en-GB" sz="1500" b="1" dirty="0" smtClean="0"/>
            <a:t>Susan Dartnall</a:t>
          </a:r>
        </a:p>
        <a:p>
          <a:r>
            <a:rPr lang="en-GB" sz="1400" dirty="0" smtClean="0"/>
            <a:t>Deputy Category Manager:</a:t>
          </a:r>
        </a:p>
        <a:p>
          <a:r>
            <a:rPr lang="en-GB" sz="1400" dirty="0" smtClean="0"/>
            <a:t>Transport &amp; Waste</a:t>
          </a:r>
          <a:endParaRPr lang="en-GB" sz="1400" dirty="0"/>
        </a:p>
      </dgm:t>
    </dgm:pt>
    <dgm:pt modelId="{DBBF1BB4-9088-4234-BCC2-E294352A0E60}" type="parTrans" cxnId="{FE7856B5-CEB2-4645-8958-F66DEE14A0E6}">
      <dgm:prSet/>
      <dgm:spPr/>
      <dgm:t>
        <a:bodyPr/>
        <a:lstStyle/>
        <a:p>
          <a:endParaRPr lang="en-GB"/>
        </a:p>
      </dgm:t>
    </dgm:pt>
    <dgm:pt modelId="{2B48072A-047F-4DA2-AD38-657DCAB97AC5}" type="sibTrans" cxnId="{FE7856B5-CEB2-4645-8958-F66DEE14A0E6}">
      <dgm:prSet/>
      <dgm:spPr/>
      <dgm:t>
        <a:bodyPr/>
        <a:lstStyle/>
        <a:p>
          <a:endParaRPr lang="en-GB"/>
        </a:p>
      </dgm:t>
    </dgm:pt>
    <dgm:pt modelId="{DCE12D45-8F2A-4004-8A06-160A713FB7B7}">
      <dgm:prSet custT="1"/>
      <dgm:spPr/>
      <dgm:t>
        <a:bodyPr/>
        <a:lstStyle/>
        <a:p>
          <a:r>
            <a:rPr lang="en-GB" sz="1500" b="1" dirty="0" smtClean="0"/>
            <a:t>Selena Stray</a:t>
          </a:r>
        </a:p>
        <a:p>
          <a:r>
            <a:rPr lang="en-GB" sz="1400" dirty="0" smtClean="0"/>
            <a:t>Deputy Category Manager:</a:t>
          </a:r>
        </a:p>
        <a:p>
          <a:r>
            <a:rPr lang="en-GB" sz="1400" dirty="0" smtClean="0"/>
            <a:t>Construction &amp; Maintenance</a:t>
          </a:r>
        </a:p>
      </dgm:t>
    </dgm:pt>
    <dgm:pt modelId="{5919AE09-E20A-40AC-BFC4-5085AFAB02BC}" type="parTrans" cxnId="{91209BE1-9BE3-4555-969B-FC6A84C6F4CE}">
      <dgm:prSet/>
      <dgm:spPr/>
      <dgm:t>
        <a:bodyPr/>
        <a:lstStyle/>
        <a:p>
          <a:endParaRPr lang="en-GB"/>
        </a:p>
      </dgm:t>
    </dgm:pt>
    <dgm:pt modelId="{85AD0A0D-98B8-4F76-935C-CC4E1D247A81}" type="sibTrans" cxnId="{91209BE1-9BE3-4555-969B-FC6A84C6F4CE}">
      <dgm:prSet/>
      <dgm:spPr/>
      <dgm:t>
        <a:bodyPr/>
        <a:lstStyle/>
        <a:p>
          <a:endParaRPr lang="en-GB"/>
        </a:p>
      </dgm:t>
    </dgm:pt>
    <dgm:pt modelId="{D224215A-E65C-402F-9ADA-5A91E0CC0AB1}">
      <dgm:prSet custT="1"/>
      <dgm:spPr/>
      <dgm:t>
        <a:bodyPr/>
        <a:lstStyle/>
        <a:p>
          <a:r>
            <a:rPr lang="en-GB" sz="1500" b="1" i="0" dirty="0" smtClean="0"/>
            <a:t>Clare Maynard</a:t>
          </a:r>
        </a:p>
        <a:p>
          <a:r>
            <a:rPr lang="en-GB" sz="1400" b="0" i="0" dirty="0" smtClean="0"/>
            <a:t>Category Manager:</a:t>
          </a:r>
        </a:p>
        <a:p>
          <a:r>
            <a:rPr lang="en-GB" sz="1400" b="0" i="0" dirty="0" smtClean="0"/>
            <a:t>Care</a:t>
          </a:r>
          <a:endParaRPr lang="en-GB" sz="1400" dirty="0"/>
        </a:p>
      </dgm:t>
    </dgm:pt>
    <dgm:pt modelId="{76FC43DE-B436-4F2B-AAF9-DFFF055FD128}" type="parTrans" cxnId="{149E8C44-DA72-4022-AE27-C4F4EF04B146}">
      <dgm:prSet/>
      <dgm:spPr/>
      <dgm:t>
        <a:bodyPr/>
        <a:lstStyle/>
        <a:p>
          <a:endParaRPr lang="en-GB"/>
        </a:p>
      </dgm:t>
    </dgm:pt>
    <dgm:pt modelId="{C651C54B-9638-4B7D-890C-8B851802DBEE}" type="sibTrans" cxnId="{149E8C44-DA72-4022-AE27-C4F4EF04B146}">
      <dgm:prSet/>
      <dgm:spPr/>
      <dgm:t>
        <a:bodyPr/>
        <a:lstStyle/>
        <a:p>
          <a:endParaRPr lang="en-GB"/>
        </a:p>
      </dgm:t>
    </dgm:pt>
    <dgm:pt modelId="{93B8D18E-65AB-4691-8867-9C81A2F12979}" type="pres">
      <dgm:prSet presAssocID="{71250A4F-2C59-4DEA-A7B1-80D1CC9D7757}" presName="hierChild1" presStyleCnt="0">
        <dgm:presLayoutVars>
          <dgm:orgChart val="1"/>
          <dgm:chPref val="1"/>
          <dgm:dir/>
          <dgm:animOne val="branch"/>
          <dgm:animLvl val="lvl"/>
          <dgm:resizeHandles/>
        </dgm:presLayoutVars>
      </dgm:prSet>
      <dgm:spPr/>
      <dgm:t>
        <a:bodyPr/>
        <a:lstStyle/>
        <a:p>
          <a:endParaRPr lang="en-GB"/>
        </a:p>
      </dgm:t>
    </dgm:pt>
    <dgm:pt modelId="{8CEE2B4D-D8FE-46DF-B4A9-D4F3E300DA4F}" type="pres">
      <dgm:prSet presAssocID="{A3E327B2-B2F1-4959-99ED-DBCDE2A650E2}" presName="hierRoot1" presStyleCnt="0">
        <dgm:presLayoutVars>
          <dgm:hierBranch val="init"/>
        </dgm:presLayoutVars>
      </dgm:prSet>
      <dgm:spPr/>
    </dgm:pt>
    <dgm:pt modelId="{EB1CF0FF-0794-48B6-97DE-5DBED6875058}" type="pres">
      <dgm:prSet presAssocID="{A3E327B2-B2F1-4959-99ED-DBCDE2A650E2}" presName="rootComposite1" presStyleCnt="0"/>
      <dgm:spPr/>
    </dgm:pt>
    <dgm:pt modelId="{AFC0D360-5723-46D1-843F-EE595E269901}" type="pres">
      <dgm:prSet presAssocID="{A3E327B2-B2F1-4959-99ED-DBCDE2A650E2}" presName="rootText1" presStyleLbl="node0" presStyleIdx="0" presStyleCnt="1">
        <dgm:presLayoutVars>
          <dgm:chPref val="3"/>
        </dgm:presLayoutVars>
      </dgm:prSet>
      <dgm:spPr/>
      <dgm:t>
        <a:bodyPr/>
        <a:lstStyle/>
        <a:p>
          <a:endParaRPr lang="en-GB"/>
        </a:p>
      </dgm:t>
    </dgm:pt>
    <dgm:pt modelId="{7732C98E-FF6B-4EAF-B390-A25907A83DAA}" type="pres">
      <dgm:prSet presAssocID="{A3E327B2-B2F1-4959-99ED-DBCDE2A650E2}" presName="rootConnector1" presStyleLbl="node1" presStyleIdx="0" presStyleCnt="0"/>
      <dgm:spPr/>
      <dgm:t>
        <a:bodyPr/>
        <a:lstStyle/>
        <a:p>
          <a:endParaRPr lang="en-GB"/>
        </a:p>
      </dgm:t>
    </dgm:pt>
    <dgm:pt modelId="{A73E0C6F-0288-4C44-80C5-2F5C8ACF08AE}" type="pres">
      <dgm:prSet presAssocID="{A3E327B2-B2F1-4959-99ED-DBCDE2A650E2}" presName="hierChild2" presStyleCnt="0"/>
      <dgm:spPr/>
    </dgm:pt>
    <dgm:pt modelId="{B3AA7211-B25A-4E75-B5B3-CA62B1E0AE0E}" type="pres">
      <dgm:prSet presAssocID="{52FD5B39-D8DA-435C-A374-647EBD5BAA55}" presName="Name37" presStyleLbl="parChTrans1D2" presStyleIdx="0" presStyleCnt="4"/>
      <dgm:spPr/>
      <dgm:t>
        <a:bodyPr/>
        <a:lstStyle/>
        <a:p>
          <a:endParaRPr lang="en-GB"/>
        </a:p>
      </dgm:t>
    </dgm:pt>
    <dgm:pt modelId="{D3634FE3-71A1-4F57-9A63-B6C41EE51703}" type="pres">
      <dgm:prSet presAssocID="{6D0F4814-D866-46C2-AFB6-F8195F94DAB6}" presName="hierRoot2" presStyleCnt="0">
        <dgm:presLayoutVars>
          <dgm:hierBranch val="init"/>
        </dgm:presLayoutVars>
      </dgm:prSet>
      <dgm:spPr/>
    </dgm:pt>
    <dgm:pt modelId="{B103143E-BAC6-4A01-8838-B08981458B94}" type="pres">
      <dgm:prSet presAssocID="{6D0F4814-D866-46C2-AFB6-F8195F94DAB6}" presName="rootComposite" presStyleCnt="0"/>
      <dgm:spPr/>
    </dgm:pt>
    <dgm:pt modelId="{10CB8E8B-23D7-4884-BDDC-D3437699ED94}" type="pres">
      <dgm:prSet presAssocID="{6D0F4814-D866-46C2-AFB6-F8195F94DAB6}" presName="rootText" presStyleLbl="node2" presStyleIdx="0" presStyleCnt="4" custScaleY="146216">
        <dgm:presLayoutVars>
          <dgm:chPref val="3"/>
        </dgm:presLayoutVars>
      </dgm:prSet>
      <dgm:spPr/>
      <dgm:t>
        <a:bodyPr/>
        <a:lstStyle/>
        <a:p>
          <a:endParaRPr lang="en-GB"/>
        </a:p>
      </dgm:t>
    </dgm:pt>
    <dgm:pt modelId="{B8F75A2B-8DE6-4D0B-A645-8A7EFCB8D63D}" type="pres">
      <dgm:prSet presAssocID="{6D0F4814-D866-46C2-AFB6-F8195F94DAB6}" presName="rootConnector" presStyleLbl="node2" presStyleIdx="0" presStyleCnt="4"/>
      <dgm:spPr/>
      <dgm:t>
        <a:bodyPr/>
        <a:lstStyle/>
        <a:p>
          <a:endParaRPr lang="en-GB"/>
        </a:p>
      </dgm:t>
    </dgm:pt>
    <dgm:pt modelId="{E36F1EB0-EA7A-4E08-AF92-566F692A34D1}" type="pres">
      <dgm:prSet presAssocID="{6D0F4814-D866-46C2-AFB6-F8195F94DAB6}" presName="hierChild4" presStyleCnt="0"/>
      <dgm:spPr/>
    </dgm:pt>
    <dgm:pt modelId="{0A92111A-4E0C-4C4B-86E2-4A5D908B8408}" type="pres">
      <dgm:prSet presAssocID="{6D0F4814-D866-46C2-AFB6-F8195F94DAB6}" presName="hierChild5" presStyleCnt="0"/>
      <dgm:spPr/>
    </dgm:pt>
    <dgm:pt modelId="{5C987594-AE8C-463A-B8C1-B2C6F2F779FC}" type="pres">
      <dgm:prSet presAssocID="{76FC43DE-B436-4F2B-AAF9-DFFF055FD128}" presName="Name37" presStyleLbl="parChTrans1D2" presStyleIdx="1" presStyleCnt="4"/>
      <dgm:spPr/>
      <dgm:t>
        <a:bodyPr/>
        <a:lstStyle/>
        <a:p>
          <a:endParaRPr lang="en-GB"/>
        </a:p>
      </dgm:t>
    </dgm:pt>
    <dgm:pt modelId="{7520F296-7309-4263-840D-30F7A733E019}" type="pres">
      <dgm:prSet presAssocID="{D224215A-E65C-402F-9ADA-5A91E0CC0AB1}" presName="hierRoot2" presStyleCnt="0">
        <dgm:presLayoutVars>
          <dgm:hierBranch val="init"/>
        </dgm:presLayoutVars>
      </dgm:prSet>
      <dgm:spPr/>
    </dgm:pt>
    <dgm:pt modelId="{6C15DF11-7461-4A3F-B4EF-350BC1B1B212}" type="pres">
      <dgm:prSet presAssocID="{D224215A-E65C-402F-9ADA-5A91E0CC0AB1}" presName="rootComposite" presStyleCnt="0"/>
      <dgm:spPr/>
    </dgm:pt>
    <dgm:pt modelId="{51F2F643-02BE-4D45-A85F-0AE798387CAE}" type="pres">
      <dgm:prSet presAssocID="{D224215A-E65C-402F-9ADA-5A91E0CC0AB1}" presName="rootText" presStyleLbl="node2" presStyleIdx="1" presStyleCnt="4" custScaleY="143768">
        <dgm:presLayoutVars>
          <dgm:chPref val="3"/>
        </dgm:presLayoutVars>
      </dgm:prSet>
      <dgm:spPr/>
      <dgm:t>
        <a:bodyPr/>
        <a:lstStyle/>
        <a:p>
          <a:endParaRPr lang="en-GB"/>
        </a:p>
      </dgm:t>
    </dgm:pt>
    <dgm:pt modelId="{16D39FF7-746C-4F11-B426-F11E4B0D61E0}" type="pres">
      <dgm:prSet presAssocID="{D224215A-E65C-402F-9ADA-5A91E0CC0AB1}" presName="rootConnector" presStyleLbl="node2" presStyleIdx="1" presStyleCnt="4"/>
      <dgm:spPr/>
      <dgm:t>
        <a:bodyPr/>
        <a:lstStyle/>
        <a:p>
          <a:endParaRPr lang="en-GB"/>
        </a:p>
      </dgm:t>
    </dgm:pt>
    <dgm:pt modelId="{986FC90F-0EC7-4E8F-A237-DA27E0A1D93B}" type="pres">
      <dgm:prSet presAssocID="{D224215A-E65C-402F-9ADA-5A91E0CC0AB1}" presName="hierChild4" presStyleCnt="0"/>
      <dgm:spPr/>
    </dgm:pt>
    <dgm:pt modelId="{3F43F5B8-860F-4FA6-B6AC-D1D7A02404F8}" type="pres">
      <dgm:prSet presAssocID="{D224215A-E65C-402F-9ADA-5A91E0CC0AB1}" presName="hierChild5" presStyleCnt="0"/>
      <dgm:spPr/>
    </dgm:pt>
    <dgm:pt modelId="{B6E6C8E9-B9D9-4926-875B-801B2082D9DA}" type="pres">
      <dgm:prSet presAssocID="{5919AE09-E20A-40AC-BFC4-5085AFAB02BC}" presName="Name37" presStyleLbl="parChTrans1D2" presStyleIdx="2" presStyleCnt="4"/>
      <dgm:spPr/>
      <dgm:t>
        <a:bodyPr/>
        <a:lstStyle/>
        <a:p>
          <a:endParaRPr lang="en-GB"/>
        </a:p>
      </dgm:t>
    </dgm:pt>
    <dgm:pt modelId="{98D552FA-5120-4EA1-92B7-8F3C26137C9B}" type="pres">
      <dgm:prSet presAssocID="{DCE12D45-8F2A-4004-8A06-160A713FB7B7}" presName="hierRoot2" presStyleCnt="0">
        <dgm:presLayoutVars>
          <dgm:hierBranch val="init"/>
        </dgm:presLayoutVars>
      </dgm:prSet>
      <dgm:spPr/>
    </dgm:pt>
    <dgm:pt modelId="{ABA71C2F-6BCF-4410-A8C4-1ECEC2FFC174}" type="pres">
      <dgm:prSet presAssocID="{DCE12D45-8F2A-4004-8A06-160A713FB7B7}" presName="rootComposite" presStyleCnt="0"/>
      <dgm:spPr/>
    </dgm:pt>
    <dgm:pt modelId="{1824CBD9-BEE3-4E61-B650-680F375B0E91}" type="pres">
      <dgm:prSet presAssocID="{DCE12D45-8F2A-4004-8A06-160A713FB7B7}" presName="rootText" presStyleLbl="node2" presStyleIdx="2" presStyleCnt="4" custScaleY="143768">
        <dgm:presLayoutVars>
          <dgm:chPref val="3"/>
        </dgm:presLayoutVars>
      </dgm:prSet>
      <dgm:spPr/>
      <dgm:t>
        <a:bodyPr/>
        <a:lstStyle/>
        <a:p>
          <a:endParaRPr lang="en-GB"/>
        </a:p>
      </dgm:t>
    </dgm:pt>
    <dgm:pt modelId="{0B1FF5E5-E324-4DFB-ABCA-682DE7D7CE91}" type="pres">
      <dgm:prSet presAssocID="{DCE12D45-8F2A-4004-8A06-160A713FB7B7}" presName="rootConnector" presStyleLbl="node2" presStyleIdx="2" presStyleCnt="4"/>
      <dgm:spPr/>
      <dgm:t>
        <a:bodyPr/>
        <a:lstStyle/>
        <a:p>
          <a:endParaRPr lang="en-GB"/>
        </a:p>
      </dgm:t>
    </dgm:pt>
    <dgm:pt modelId="{9F5957B7-3748-406A-8E2F-E9A69271D4AF}" type="pres">
      <dgm:prSet presAssocID="{DCE12D45-8F2A-4004-8A06-160A713FB7B7}" presName="hierChild4" presStyleCnt="0"/>
      <dgm:spPr/>
    </dgm:pt>
    <dgm:pt modelId="{97290373-7D15-4A76-B04D-9345ABE119E4}" type="pres">
      <dgm:prSet presAssocID="{DCE12D45-8F2A-4004-8A06-160A713FB7B7}" presName="hierChild5" presStyleCnt="0"/>
      <dgm:spPr/>
    </dgm:pt>
    <dgm:pt modelId="{4374C4AE-252E-4BA9-B7D0-0B9C769D69FD}" type="pres">
      <dgm:prSet presAssocID="{DBBF1BB4-9088-4234-BCC2-E294352A0E60}" presName="Name37" presStyleLbl="parChTrans1D2" presStyleIdx="3" presStyleCnt="4"/>
      <dgm:spPr/>
      <dgm:t>
        <a:bodyPr/>
        <a:lstStyle/>
        <a:p>
          <a:endParaRPr lang="en-GB"/>
        </a:p>
      </dgm:t>
    </dgm:pt>
    <dgm:pt modelId="{01772E04-6309-4EF3-BDBD-B761F17A058A}" type="pres">
      <dgm:prSet presAssocID="{2B3A8C61-7035-44C3-96FA-8C903BBEBAB8}" presName="hierRoot2" presStyleCnt="0">
        <dgm:presLayoutVars>
          <dgm:hierBranch val="init"/>
        </dgm:presLayoutVars>
      </dgm:prSet>
      <dgm:spPr/>
    </dgm:pt>
    <dgm:pt modelId="{B03E1027-678B-4976-AB7D-FEE610A177FD}" type="pres">
      <dgm:prSet presAssocID="{2B3A8C61-7035-44C3-96FA-8C903BBEBAB8}" presName="rootComposite" presStyleCnt="0"/>
      <dgm:spPr/>
    </dgm:pt>
    <dgm:pt modelId="{9CCBF70E-12F2-44B8-B19F-F25BF285F6F9}" type="pres">
      <dgm:prSet presAssocID="{2B3A8C61-7035-44C3-96FA-8C903BBEBAB8}" presName="rootText" presStyleLbl="node2" presStyleIdx="3" presStyleCnt="4" custScaleY="143768">
        <dgm:presLayoutVars>
          <dgm:chPref val="3"/>
        </dgm:presLayoutVars>
      </dgm:prSet>
      <dgm:spPr/>
      <dgm:t>
        <a:bodyPr/>
        <a:lstStyle/>
        <a:p>
          <a:endParaRPr lang="en-GB"/>
        </a:p>
      </dgm:t>
    </dgm:pt>
    <dgm:pt modelId="{C30BBEC7-C46F-4085-B3DB-9715ECB040E0}" type="pres">
      <dgm:prSet presAssocID="{2B3A8C61-7035-44C3-96FA-8C903BBEBAB8}" presName="rootConnector" presStyleLbl="node2" presStyleIdx="3" presStyleCnt="4"/>
      <dgm:spPr/>
      <dgm:t>
        <a:bodyPr/>
        <a:lstStyle/>
        <a:p>
          <a:endParaRPr lang="en-GB"/>
        </a:p>
      </dgm:t>
    </dgm:pt>
    <dgm:pt modelId="{C6D9F19E-AE5F-45C7-94C7-8215FD99AB92}" type="pres">
      <dgm:prSet presAssocID="{2B3A8C61-7035-44C3-96FA-8C903BBEBAB8}" presName="hierChild4" presStyleCnt="0"/>
      <dgm:spPr/>
    </dgm:pt>
    <dgm:pt modelId="{C125512A-EDF4-4446-A393-737883C6C675}" type="pres">
      <dgm:prSet presAssocID="{2B3A8C61-7035-44C3-96FA-8C903BBEBAB8}" presName="hierChild5" presStyleCnt="0"/>
      <dgm:spPr/>
    </dgm:pt>
    <dgm:pt modelId="{B1976766-9098-474F-96CB-5F10AEDB53AA}" type="pres">
      <dgm:prSet presAssocID="{A3E327B2-B2F1-4959-99ED-DBCDE2A650E2}" presName="hierChild3" presStyleCnt="0"/>
      <dgm:spPr/>
    </dgm:pt>
  </dgm:ptLst>
  <dgm:cxnLst>
    <dgm:cxn modelId="{36703D12-70B7-4C00-9731-3AF264D10F29}" type="presOf" srcId="{2B3A8C61-7035-44C3-96FA-8C903BBEBAB8}" destId="{9CCBF70E-12F2-44B8-B19F-F25BF285F6F9}" srcOrd="0" destOrd="0" presId="urn:microsoft.com/office/officeart/2005/8/layout/orgChart1"/>
    <dgm:cxn modelId="{8ADCEC09-91CE-4912-A8CF-43C26CE77E1D}" srcId="{A3E327B2-B2F1-4959-99ED-DBCDE2A650E2}" destId="{6D0F4814-D866-46C2-AFB6-F8195F94DAB6}" srcOrd="0" destOrd="0" parTransId="{52FD5B39-D8DA-435C-A374-647EBD5BAA55}" sibTransId="{86807520-F7A4-4B22-9042-FDA0931C701C}"/>
    <dgm:cxn modelId="{F36B17E1-63E2-4D59-9011-6DA2B43B6571}" type="presOf" srcId="{52FD5B39-D8DA-435C-A374-647EBD5BAA55}" destId="{B3AA7211-B25A-4E75-B5B3-CA62B1E0AE0E}" srcOrd="0" destOrd="0" presId="urn:microsoft.com/office/officeart/2005/8/layout/orgChart1"/>
    <dgm:cxn modelId="{41BB7B31-9EC1-453B-838F-2618AA3535AB}" type="presOf" srcId="{76FC43DE-B436-4F2B-AAF9-DFFF055FD128}" destId="{5C987594-AE8C-463A-B8C1-B2C6F2F779FC}" srcOrd="0" destOrd="0" presId="urn:microsoft.com/office/officeart/2005/8/layout/orgChart1"/>
    <dgm:cxn modelId="{FE7856B5-CEB2-4645-8958-F66DEE14A0E6}" srcId="{A3E327B2-B2F1-4959-99ED-DBCDE2A650E2}" destId="{2B3A8C61-7035-44C3-96FA-8C903BBEBAB8}" srcOrd="3" destOrd="0" parTransId="{DBBF1BB4-9088-4234-BCC2-E294352A0E60}" sibTransId="{2B48072A-047F-4DA2-AD38-657DCAB97AC5}"/>
    <dgm:cxn modelId="{C6BD7B4F-FE43-460C-B26E-EB14DCA82B63}" type="presOf" srcId="{6D0F4814-D866-46C2-AFB6-F8195F94DAB6}" destId="{10CB8E8B-23D7-4884-BDDC-D3437699ED94}" srcOrd="0" destOrd="0" presId="urn:microsoft.com/office/officeart/2005/8/layout/orgChart1"/>
    <dgm:cxn modelId="{69617D3E-E7F6-49ED-92DB-2EA24A43575E}" type="presOf" srcId="{D224215A-E65C-402F-9ADA-5A91E0CC0AB1}" destId="{51F2F643-02BE-4D45-A85F-0AE798387CAE}" srcOrd="0" destOrd="0" presId="urn:microsoft.com/office/officeart/2005/8/layout/orgChart1"/>
    <dgm:cxn modelId="{8EB8FB30-098A-47EC-B8BB-9AE4F8DEE10D}" type="presOf" srcId="{DBBF1BB4-9088-4234-BCC2-E294352A0E60}" destId="{4374C4AE-252E-4BA9-B7D0-0B9C769D69FD}" srcOrd="0" destOrd="0" presId="urn:microsoft.com/office/officeart/2005/8/layout/orgChart1"/>
    <dgm:cxn modelId="{2EACC7DE-84C3-473A-8B49-6163C6053D2E}" type="presOf" srcId="{DCE12D45-8F2A-4004-8A06-160A713FB7B7}" destId="{1824CBD9-BEE3-4E61-B650-680F375B0E91}" srcOrd="0" destOrd="0" presId="urn:microsoft.com/office/officeart/2005/8/layout/orgChart1"/>
    <dgm:cxn modelId="{0BC1C7C9-2D42-4232-B024-8359A8C3B820}" srcId="{71250A4F-2C59-4DEA-A7B1-80D1CC9D7757}" destId="{A3E327B2-B2F1-4959-99ED-DBCDE2A650E2}" srcOrd="0" destOrd="0" parTransId="{B1CE8B5C-34DE-45C3-BF04-7D416B851C12}" sibTransId="{BF90A23D-FB6A-42E5-B16E-D28BEB37FA25}"/>
    <dgm:cxn modelId="{3C52922B-1690-495F-9C8B-E36F3FFE3291}" type="presOf" srcId="{DCE12D45-8F2A-4004-8A06-160A713FB7B7}" destId="{0B1FF5E5-E324-4DFB-ABCA-682DE7D7CE91}" srcOrd="1" destOrd="0" presId="urn:microsoft.com/office/officeart/2005/8/layout/orgChart1"/>
    <dgm:cxn modelId="{ADF7E099-3B9E-4D80-8375-6733B40670B3}" type="presOf" srcId="{A3E327B2-B2F1-4959-99ED-DBCDE2A650E2}" destId="{7732C98E-FF6B-4EAF-B390-A25907A83DAA}" srcOrd="1" destOrd="0" presId="urn:microsoft.com/office/officeart/2005/8/layout/orgChart1"/>
    <dgm:cxn modelId="{FC4C3E4F-D587-43F5-932D-DB3563E18CEE}" type="presOf" srcId="{2B3A8C61-7035-44C3-96FA-8C903BBEBAB8}" destId="{C30BBEC7-C46F-4085-B3DB-9715ECB040E0}" srcOrd="1" destOrd="0" presId="urn:microsoft.com/office/officeart/2005/8/layout/orgChart1"/>
    <dgm:cxn modelId="{149E8C44-DA72-4022-AE27-C4F4EF04B146}" srcId="{A3E327B2-B2F1-4959-99ED-DBCDE2A650E2}" destId="{D224215A-E65C-402F-9ADA-5A91E0CC0AB1}" srcOrd="1" destOrd="0" parTransId="{76FC43DE-B436-4F2B-AAF9-DFFF055FD128}" sibTransId="{C651C54B-9638-4B7D-890C-8B851802DBEE}"/>
    <dgm:cxn modelId="{D463F4BE-4524-4D78-ADE4-2EB88280436C}" type="presOf" srcId="{71250A4F-2C59-4DEA-A7B1-80D1CC9D7757}" destId="{93B8D18E-65AB-4691-8867-9C81A2F12979}" srcOrd="0" destOrd="0" presId="urn:microsoft.com/office/officeart/2005/8/layout/orgChart1"/>
    <dgm:cxn modelId="{91209BE1-9BE3-4555-969B-FC6A84C6F4CE}" srcId="{A3E327B2-B2F1-4959-99ED-DBCDE2A650E2}" destId="{DCE12D45-8F2A-4004-8A06-160A713FB7B7}" srcOrd="2" destOrd="0" parTransId="{5919AE09-E20A-40AC-BFC4-5085AFAB02BC}" sibTransId="{85AD0A0D-98B8-4F76-935C-CC4E1D247A81}"/>
    <dgm:cxn modelId="{98750B4F-9257-468C-8703-1524A66BB67E}" type="presOf" srcId="{D224215A-E65C-402F-9ADA-5A91E0CC0AB1}" destId="{16D39FF7-746C-4F11-B426-F11E4B0D61E0}" srcOrd="1" destOrd="0" presId="urn:microsoft.com/office/officeart/2005/8/layout/orgChart1"/>
    <dgm:cxn modelId="{1F251F11-21B0-407E-A642-687965093754}" type="presOf" srcId="{A3E327B2-B2F1-4959-99ED-DBCDE2A650E2}" destId="{AFC0D360-5723-46D1-843F-EE595E269901}" srcOrd="0" destOrd="0" presId="urn:microsoft.com/office/officeart/2005/8/layout/orgChart1"/>
    <dgm:cxn modelId="{7A790244-0FDE-495D-B0F4-8E104CFFFF3E}" type="presOf" srcId="{5919AE09-E20A-40AC-BFC4-5085AFAB02BC}" destId="{B6E6C8E9-B9D9-4926-875B-801B2082D9DA}" srcOrd="0" destOrd="0" presId="urn:microsoft.com/office/officeart/2005/8/layout/orgChart1"/>
    <dgm:cxn modelId="{34EDB0CB-ADC2-4120-A5ED-5752F9D6443F}" type="presOf" srcId="{6D0F4814-D866-46C2-AFB6-F8195F94DAB6}" destId="{B8F75A2B-8DE6-4D0B-A645-8A7EFCB8D63D}" srcOrd="1" destOrd="0" presId="urn:microsoft.com/office/officeart/2005/8/layout/orgChart1"/>
    <dgm:cxn modelId="{D2D31F0B-C06A-42A8-9111-7584CAE27977}" type="presParOf" srcId="{93B8D18E-65AB-4691-8867-9C81A2F12979}" destId="{8CEE2B4D-D8FE-46DF-B4A9-D4F3E300DA4F}" srcOrd="0" destOrd="0" presId="urn:microsoft.com/office/officeart/2005/8/layout/orgChart1"/>
    <dgm:cxn modelId="{87712A63-3138-4245-BFA8-FE1D4032D566}" type="presParOf" srcId="{8CEE2B4D-D8FE-46DF-B4A9-D4F3E300DA4F}" destId="{EB1CF0FF-0794-48B6-97DE-5DBED6875058}" srcOrd="0" destOrd="0" presId="urn:microsoft.com/office/officeart/2005/8/layout/orgChart1"/>
    <dgm:cxn modelId="{2E4AB93F-59FB-41C6-9A2C-C5D5F45287C4}" type="presParOf" srcId="{EB1CF0FF-0794-48B6-97DE-5DBED6875058}" destId="{AFC0D360-5723-46D1-843F-EE595E269901}" srcOrd="0" destOrd="0" presId="urn:microsoft.com/office/officeart/2005/8/layout/orgChart1"/>
    <dgm:cxn modelId="{29A63D86-FCA8-451F-835E-157AE90783F7}" type="presParOf" srcId="{EB1CF0FF-0794-48B6-97DE-5DBED6875058}" destId="{7732C98E-FF6B-4EAF-B390-A25907A83DAA}" srcOrd="1" destOrd="0" presId="urn:microsoft.com/office/officeart/2005/8/layout/orgChart1"/>
    <dgm:cxn modelId="{396FF997-B7AC-41BB-8319-B063324D6661}" type="presParOf" srcId="{8CEE2B4D-D8FE-46DF-B4A9-D4F3E300DA4F}" destId="{A73E0C6F-0288-4C44-80C5-2F5C8ACF08AE}" srcOrd="1" destOrd="0" presId="urn:microsoft.com/office/officeart/2005/8/layout/orgChart1"/>
    <dgm:cxn modelId="{3857AEF2-9AAF-42A3-8721-618F46DA049C}" type="presParOf" srcId="{A73E0C6F-0288-4C44-80C5-2F5C8ACF08AE}" destId="{B3AA7211-B25A-4E75-B5B3-CA62B1E0AE0E}" srcOrd="0" destOrd="0" presId="urn:microsoft.com/office/officeart/2005/8/layout/orgChart1"/>
    <dgm:cxn modelId="{8C690B03-43CC-4462-9AF7-5C5FCBB885D5}" type="presParOf" srcId="{A73E0C6F-0288-4C44-80C5-2F5C8ACF08AE}" destId="{D3634FE3-71A1-4F57-9A63-B6C41EE51703}" srcOrd="1" destOrd="0" presId="urn:microsoft.com/office/officeart/2005/8/layout/orgChart1"/>
    <dgm:cxn modelId="{55EC64DC-1435-45E3-813F-56F880063D08}" type="presParOf" srcId="{D3634FE3-71A1-4F57-9A63-B6C41EE51703}" destId="{B103143E-BAC6-4A01-8838-B08981458B94}" srcOrd="0" destOrd="0" presId="urn:microsoft.com/office/officeart/2005/8/layout/orgChart1"/>
    <dgm:cxn modelId="{20F7707D-A4BA-4CA5-9032-D266E568B2AC}" type="presParOf" srcId="{B103143E-BAC6-4A01-8838-B08981458B94}" destId="{10CB8E8B-23D7-4884-BDDC-D3437699ED94}" srcOrd="0" destOrd="0" presId="urn:microsoft.com/office/officeart/2005/8/layout/orgChart1"/>
    <dgm:cxn modelId="{9B930FFE-7B76-4D1C-9F67-5D914EE91DE2}" type="presParOf" srcId="{B103143E-BAC6-4A01-8838-B08981458B94}" destId="{B8F75A2B-8DE6-4D0B-A645-8A7EFCB8D63D}" srcOrd="1" destOrd="0" presId="urn:microsoft.com/office/officeart/2005/8/layout/orgChart1"/>
    <dgm:cxn modelId="{251EA724-2BFF-4395-8194-D54F60916CEF}" type="presParOf" srcId="{D3634FE3-71A1-4F57-9A63-B6C41EE51703}" destId="{E36F1EB0-EA7A-4E08-AF92-566F692A34D1}" srcOrd="1" destOrd="0" presId="urn:microsoft.com/office/officeart/2005/8/layout/orgChart1"/>
    <dgm:cxn modelId="{5012B659-C7EE-467F-9844-FF685806944F}" type="presParOf" srcId="{D3634FE3-71A1-4F57-9A63-B6C41EE51703}" destId="{0A92111A-4E0C-4C4B-86E2-4A5D908B8408}" srcOrd="2" destOrd="0" presId="urn:microsoft.com/office/officeart/2005/8/layout/orgChart1"/>
    <dgm:cxn modelId="{F9EEB1FD-7426-4400-BF05-9DE0E2366D27}" type="presParOf" srcId="{A73E0C6F-0288-4C44-80C5-2F5C8ACF08AE}" destId="{5C987594-AE8C-463A-B8C1-B2C6F2F779FC}" srcOrd="2" destOrd="0" presId="urn:microsoft.com/office/officeart/2005/8/layout/orgChart1"/>
    <dgm:cxn modelId="{A51B214E-3865-473D-98CC-FB35F7405A4B}" type="presParOf" srcId="{A73E0C6F-0288-4C44-80C5-2F5C8ACF08AE}" destId="{7520F296-7309-4263-840D-30F7A733E019}" srcOrd="3" destOrd="0" presId="urn:microsoft.com/office/officeart/2005/8/layout/orgChart1"/>
    <dgm:cxn modelId="{7CCF8AF8-1A17-45FF-B449-04C1C6044367}" type="presParOf" srcId="{7520F296-7309-4263-840D-30F7A733E019}" destId="{6C15DF11-7461-4A3F-B4EF-350BC1B1B212}" srcOrd="0" destOrd="0" presId="urn:microsoft.com/office/officeart/2005/8/layout/orgChart1"/>
    <dgm:cxn modelId="{AE14C889-25D3-4096-B287-B366FBA3E9FE}" type="presParOf" srcId="{6C15DF11-7461-4A3F-B4EF-350BC1B1B212}" destId="{51F2F643-02BE-4D45-A85F-0AE798387CAE}" srcOrd="0" destOrd="0" presId="urn:microsoft.com/office/officeart/2005/8/layout/orgChart1"/>
    <dgm:cxn modelId="{7A5FBE93-DA74-4C98-8E1D-1288D6B277E2}" type="presParOf" srcId="{6C15DF11-7461-4A3F-B4EF-350BC1B1B212}" destId="{16D39FF7-746C-4F11-B426-F11E4B0D61E0}" srcOrd="1" destOrd="0" presId="urn:microsoft.com/office/officeart/2005/8/layout/orgChart1"/>
    <dgm:cxn modelId="{4D9733F3-9429-4E65-9062-B1C4A8DCE299}" type="presParOf" srcId="{7520F296-7309-4263-840D-30F7A733E019}" destId="{986FC90F-0EC7-4E8F-A237-DA27E0A1D93B}" srcOrd="1" destOrd="0" presId="urn:microsoft.com/office/officeart/2005/8/layout/orgChart1"/>
    <dgm:cxn modelId="{599E7E41-66C2-4777-B00D-171864ED2833}" type="presParOf" srcId="{7520F296-7309-4263-840D-30F7A733E019}" destId="{3F43F5B8-860F-4FA6-B6AC-D1D7A02404F8}" srcOrd="2" destOrd="0" presId="urn:microsoft.com/office/officeart/2005/8/layout/orgChart1"/>
    <dgm:cxn modelId="{DAB5D81D-4099-4A9F-81A7-A5040B15F8DF}" type="presParOf" srcId="{A73E0C6F-0288-4C44-80C5-2F5C8ACF08AE}" destId="{B6E6C8E9-B9D9-4926-875B-801B2082D9DA}" srcOrd="4" destOrd="0" presId="urn:microsoft.com/office/officeart/2005/8/layout/orgChart1"/>
    <dgm:cxn modelId="{0197E1F8-3385-4D57-9564-12768514EF20}" type="presParOf" srcId="{A73E0C6F-0288-4C44-80C5-2F5C8ACF08AE}" destId="{98D552FA-5120-4EA1-92B7-8F3C26137C9B}" srcOrd="5" destOrd="0" presId="urn:microsoft.com/office/officeart/2005/8/layout/orgChart1"/>
    <dgm:cxn modelId="{E116B263-DF10-4910-AE07-4E6910B76416}" type="presParOf" srcId="{98D552FA-5120-4EA1-92B7-8F3C26137C9B}" destId="{ABA71C2F-6BCF-4410-A8C4-1ECEC2FFC174}" srcOrd="0" destOrd="0" presId="urn:microsoft.com/office/officeart/2005/8/layout/orgChart1"/>
    <dgm:cxn modelId="{2B1A1BC6-73C9-4E69-B0F7-A8D30FB3B157}" type="presParOf" srcId="{ABA71C2F-6BCF-4410-A8C4-1ECEC2FFC174}" destId="{1824CBD9-BEE3-4E61-B650-680F375B0E91}" srcOrd="0" destOrd="0" presId="urn:microsoft.com/office/officeart/2005/8/layout/orgChart1"/>
    <dgm:cxn modelId="{714C9FF3-A4A3-467C-A22E-CF4C1D7B0CC1}" type="presParOf" srcId="{ABA71C2F-6BCF-4410-A8C4-1ECEC2FFC174}" destId="{0B1FF5E5-E324-4DFB-ABCA-682DE7D7CE91}" srcOrd="1" destOrd="0" presId="urn:microsoft.com/office/officeart/2005/8/layout/orgChart1"/>
    <dgm:cxn modelId="{8AAA53F3-5CB0-408A-9532-26CCB4C25FEC}" type="presParOf" srcId="{98D552FA-5120-4EA1-92B7-8F3C26137C9B}" destId="{9F5957B7-3748-406A-8E2F-E9A69271D4AF}" srcOrd="1" destOrd="0" presId="urn:microsoft.com/office/officeart/2005/8/layout/orgChart1"/>
    <dgm:cxn modelId="{3D4328E3-E1D7-42C8-AEA5-42D4B4343668}" type="presParOf" srcId="{98D552FA-5120-4EA1-92B7-8F3C26137C9B}" destId="{97290373-7D15-4A76-B04D-9345ABE119E4}" srcOrd="2" destOrd="0" presId="urn:microsoft.com/office/officeart/2005/8/layout/orgChart1"/>
    <dgm:cxn modelId="{6B3FC0A1-F5AE-473F-8895-265AD73FD282}" type="presParOf" srcId="{A73E0C6F-0288-4C44-80C5-2F5C8ACF08AE}" destId="{4374C4AE-252E-4BA9-B7D0-0B9C769D69FD}" srcOrd="6" destOrd="0" presId="urn:microsoft.com/office/officeart/2005/8/layout/orgChart1"/>
    <dgm:cxn modelId="{E3B2F396-5DA2-473B-85AF-5C10D1D1EB37}" type="presParOf" srcId="{A73E0C6F-0288-4C44-80C5-2F5C8ACF08AE}" destId="{01772E04-6309-4EF3-BDBD-B761F17A058A}" srcOrd="7" destOrd="0" presId="urn:microsoft.com/office/officeart/2005/8/layout/orgChart1"/>
    <dgm:cxn modelId="{8E1FC00B-F943-4ABB-AF3E-6636B3F129F4}" type="presParOf" srcId="{01772E04-6309-4EF3-BDBD-B761F17A058A}" destId="{B03E1027-678B-4976-AB7D-FEE610A177FD}" srcOrd="0" destOrd="0" presId="urn:microsoft.com/office/officeart/2005/8/layout/orgChart1"/>
    <dgm:cxn modelId="{70D0E00C-5E24-4E0C-82FE-A30A59FCED24}" type="presParOf" srcId="{B03E1027-678B-4976-AB7D-FEE610A177FD}" destId="{9CCBF70E-12F2-44B8-B19F-F25BF285F6F9}" srcOrd="0" destOrd="0" presId="urn:microsoft.com/office/officeart/2005/8/layout/orgChart1"/>
    <dgm:cxn modelId="{4A754830-6E37-4970-8138-1471528A4FB0}" type="presParOf" srcId="{B03E1027-678B-4976-AB7D-FEE610A177FD}" destId="{C30BBEC7-C46F-4085-B3DB-9715ECB040E0}" srcOrd="1" destOrd="0" presId="urn:microsoft.com/office/officeart/2005/8/layout/orgChart1"/>
    <dgm:cxn modelId="{4AA2084A-CB26-4DF7-9758-AD84D6247465}" type="presParOf" srcId="{01772E04-6309-4EF3-BDBD-B761F17A058A}" destId="{C6D9F19E-AE5F-45C7-94C7-8215FD99AB92}" srcOrd="1" destOrd="0" presId="urn:microsoft.com/office/officeart/2005/8/layout/orgChart1"/>
    <dgm:cxn modelId="{FB2BC470-BF3A-4753-99A1-14F5CE0F8250}" type="presParOf" srcId="{01772E04-6309-4EF3-BDBD-B761F17A058A}" destId="{C125512A-EDF4-4446-A393-737883C6C675}" srcOrd="2" destOrd="0" presId="urn:microsoft.com/office/officeart/2005/8/layout/orgChart1"/>
    <dgm:cxn modelId="{882F7ABA-2572-498D-8D6C-955E7A091219}" type="presParOf" srcId="{8CEE2B4D-D8FE-46DF-B4A9-D4F3E300DA4F}" destId="{B1976766-9098-474F-96CB-5F10AEDB53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323014-2F3A-466F-A953-0EEEBC191AB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574478B2-E840-477B-9DF6-46D828E62E2E}">
      <dgm:prSet phldrT="[Text]" custT="1"/>
      <dgm:spPr/>
      <dgm:t>
        <a:bodyPr/>
        <a:lstStyle/>
        <a:p>
          <a:r>
            <a:rPr lang="en-GB" sz="1400" b="1" dirty="0" smtClean="0">
              <a:solidFill>
                <a:srgbClr val="1D78BC"/>
              </a:solidFill>
              <a:latin typeface="Arial" pitchFamily="34" charset="0"/>
              <a:cs typeface="Arial" pitchFamily="34" charset="0"/>
            </a:rPr>
            <a:t>Head of Category Management Place</a:t>
          </a:r>
        </a:p>
        <a:p>
          <a:r>
            <a:rPr lang="en-GB" sz="1400" b="1" dirty="0" smtClean="0">
              <a:solidFill>
                <a:srgbClr val="1D78BC"/>
              </a:solidFill>
              <a:latin typeface="Arial" pitchFamily="34" charset="0"/>
              <a:cs typeface="Arial" pitchFamily="34" charset="0"/>
            </a:rPr>
            <a:t>Carl Rogers</a:t>
          </a:r>
          <a:endParaRPr lang="en-GB" sz="1400" b="1" dirty="0">
            <a:solidFill>
              <a:srgbClr val="1D78BC"/>
            </a:solidFill>
            <a:latin typeface="Arial" pitchFamily="34" charset="0"/>
            <a:cs typeface="Arial" pitchFamily="34" charset="0"/>
          </a:endParaRPr>
        </a:p>
      </dgm:t>
    </dgm:pt>
    <dgm:pt modelId="{86CBBE8C-61DB-496B-90A8-C9098796C9BB}" type="parTrans" cxnId="{A8981A8E-77DE-4F6D-B3C2-B8A57969F455}">
      <dgm:prSet/>
      <dgm:spPr/>
      <dgm:t>
        <a:bodyPr/>
        <a:lstStyle/>
        <a:p>
          <a:endParaRPr lang="en-GB" b="1">
            <a:solidFill>
              <a:srgbClr val="1D78BC"/>
            </a:solidFill>
          </a:endParaRPr>
        </a:p>
      </dgm:t>
    </dgm:pt>
    <dgm:pt modelId="{9F768B44-B248-46B2-8FCF-70856147D8EF}" type="sibTrans" cxnId="{A8981A8E-77DE-4F6D-B3C2-B8A57969F455}">
      <dgm:prSet/>
      <dgm:spPr/>
      <dgm:t>
        <a:bodyPr/>
        <a:lstStyle/>
        <a:p>
          <a:endParaRPr lang="en-GB" b="1">
            <a:solidFill>
              <a:srgbClr val="1D78BC"/>
            </a:solidFill>
          </a:endParaRPr>
        </a:p>
      </dgm:t>
    </dgm:pt>
    <dgm:pt modelId="{D87D8671-F964-48E1-8D68-5BFB29D84B23}">
      <dgm:prSet phldrT="[Text]" custT="1"/>
      <dgm:spPr/>
      <dgm:t>
        <a:bodyPr/>
        <a:lstStyle/>
        <a:p>
          <a:r>
            <a:rPr lang="en-GB" sz="1000" b="1" dirty="0" smtClean="0">
              <a:solidFill>
                <a:srgbClr val="1D78BC"/>
              </a:solidFill>
            </a:rPr>
            <a:t>Category Manager</a:t>
          </a:r>
        </a:p>
        <a:p>
          <a:r>
            <a:rPr lang="en-GB" sz="1000" b="1" dirty="0" smtClean="0">
              <a:solidFill>
                <a:srgbClr val="1D78BC"/>
              </a:solidFill>
            </a:rPr>
            <a:t>James Welch</a:t>
          </a:r>
        </a:p>
        <a:p>
          <a:r>
            <a:rPr lang="en-GB" sz="1000" b="1" dirty="0" smtClean="0">
              <a:solidFill>
                <a:srgbClr val="1D78BC"/>
              </a:solidFill>
            </a:rPr>
            <a:t>Public Health</a:t>
          </a:r>
          <a:endParaRPr lang="en-GB" sz="1000" b="1" dirty="0">
            <a:solidFill>
              <a:srgbClr val="1D78BC"/>
            </a:solidFill>
          </a:endParaRPr>
        </a:p>
      </dgm:t>
    </dgm:pt>
    <dgm:pt modelId="{123650C4-73DD-441D-AB09-49CD146A96FF}" type="parTrans" cxnId="{C0A28E7E-7FB2-4FD6-85AC-14A67B957703}">
      <dgm:prSet/>
      <dgm:spPr/>
      <dgm:t>
        <a:bodyPr/>
        <a:lstStyle/>
        <a:p>
          <a:endParaRPr lang="en-GB" b="1">
            <a:solidFill>
              <a:srgbClr val="1D78BC"/>
            </a:solidFill>
          </a:endParaRPr>
        </a:p>
      </dgm:t>
    </dgm:pt>
    <dgm:pt modelId="{F9756D87-0D52-4448-800E-D75E7C458BF7}" type="sibTrans" cxnId="{C0A28E7E-7FB2-4FD6-85AC-14A67B957703}">
      <dgm:prSet/>
      <dgm:spPr/>
      <dgm:t>
        <a:bodyPr/>
        <a:lstStyle/>
        <a:p>
          <a:endParaRPr lang="en-GB" b="1">
            <a:solidFill>
              <a:srgbClr val="1D78BC"/>
            </a:solidFill>
          </a:endParaRPr>
        </a:p>
      </dgm:t>
    </dgm:pt>
    <dgm:pt modelId="{2069BC8F-D4AC-4F17-9DE8-87C0ABCE9398}">
      <dgm:prSet phldrT="[Text]" custT="1"/>
      <dgm:spPr/>
      <dgm:t>
        <a:bodyPr/>
        <a:lstStyle/>
        <a:p>
          <a:r>
            <a:rPr lang="en-GB" sz="1000" b="1" dirty="0" smtClean="0">
              <a:solidFill>
                <a:srgbClr val="1D78BC"/>
              </a:solidFill>
            </a:rPr>
            <a:t>Category Manager</a:t>
          </a:r>
        </a:p>
        <a:p>
          <a:r>
            <a:rPr lang="en-GB" sz="1000" b="1" dirty="0" smtClean="0">
              <a:solidFill>
                <a:srgbClr val="1D78BC"/>
              </a:solidFill>
            </a:rPr>
            <a:t>Richard Barrett</a:t>
          </a:r>
        </a:p>
        <a:p>
          <a:r>
            <a:rPr lang="en-GB" sz="1000" b="1" dirty="0" smtClean="0">
              <a:solidFill>
                <a:srgbClr val="1D78BC"/>
              </a:solidFill>
            </a:rPr>
            <a:t>Public Health, ICT</a:t>
          </a:r>
          <a:endParaRPr lang="en-GB" sz="1000" b="1" dirty="0">
            <a:solidFill>
              <a:srgbClr val="1D78BC"/>
            </a:solidFill>
          </a:endParaRPr>
        </a:p>
      </dgm:t>
    </dgm:pt>
    <dgm:pt modelId="{3704982A-1FC0-4037-97EE-3F49DF82E548}" type="parTrans" cxnId="{4BAD709F-C861-4BF3-BCC1-E75CC5D59137}">
      <dgm:prSet/>
      <dgm:spPr/>
      <dgm:t>
        <a:bodyPr/>
        <a:lstStyle/>
        <a:p>
          <a:endParaRPr lang="en-GB" b="1">
            <a:solidFill>
              <a:srgbClr val="1D78BC"/>
            </a:solidFill>
          </a:endParaRPr>
        </a:p>
      </dgm:t>
    </dgm:pt>
    <dgm:pt modelId="{D821A8C1-1E72-471A-8372-8497E8A089A6}" type="sibTrans" cxnId="{4BAD709F-C861-4BF3-BCC1-E75CC5D59137}">
      <dgm:prSet/>
      <dgm:spPr/>
      <dgm:t>
        <a:bodyPr/>
        <a:lstStyle/>
        <a:p>
          <a:endParaRPr lang="en-GB" b="1">
            <a:solidFill>
              <a:srgbClr val="1D78BC"/>
            </a:solidFill>
          </a:endParaRPr>
        </a:p>
      </dgm:t>
    </dgm:pt>
    <dgm:pt modelId="{2A482FA2-9B0A-4558-939E-8C5F69E7B4DC}">
      <dgm:prSet phldrT="[Text]" custT="1"/>
      <dgm:spPr/>
      <dgm:t>
        <a:bodyPr/>
        <a:lstStyle/>
        <a:p>
          <a:r>
            <a:rPr lang="en-GB" sz="1000" b="1" dirty="0" smtClean="0">
              <a:solidFill>
                <a:srgbClr val="1D78BC"/>
              </a:solidFill>
            </a:rPr>
            <a:t>Category Manager</a:t>
          </a:r>
        </a:p>
        <a:p>
          <a:r>
            <a:rPr lang="en-GB" sz="1000" b="1" dirty="0" smtClean="0">
              <a:solidFill>
                <a:srgbClr val="1D78BC"/>
              </a:solidFill>
            </a:rPr>
            <a:t>Jack Moss</a:t>
          </a:r>
        </a:p>
        <a:p>
          <a:r>
            <a:rPr lang="en-GB" sz="1000" b="1" dirty="0" smtClean="0">
              <a:solidFill>
                <a:srgbClr val="1D78BC"/>
              </a:solidFill>
            </a:rPr>
            <a:t>ICT, Energy, HR, Finance</a:t>
          </a:r>
          <a:endParaRPr lang="en-GB" sz="1000" b="1" dirty="0">
            <a:solidFill>
              <a:srgbClr val="1D78BC"/>
            </a:solidFill>
          </a:endParaRPr>
        </a:p>
      </dgm:t>
    </dgm:pt>
    <dgm:pt modelId="{F578CF68-51D9-40CB-B1DD-0619340F7E76}" type="parTrans" cxnId="{0CB93EE8-F8DF-4D18-BA3E-E3BB7C30BDA8}">
      <dgm:prSet/>
      <dgm:spPr/>
      <dgm:t>
        <a:bodyPr/>
        <a:lstStyle/>
        <a:p>
          <a:endParaRPr lang="en-GB" b="1">
            <a:solidFill>
              <a:srgbClr val="1D78BC"/>
            </a:solidFill>
          </a:endParaRPr>
        </a:p>
      </dgm:t>
    </dgm:pt>
    <dgm:pt modelId="{44483E52-4052-4CE9-9352-D840E7C354B9}" type="sibTrans" cxnId="{0CB93EE8-F8DF-4D18-BA3E-E3BB7C30BDA8}">
      <dgm:prSet/>
      <dgm:spPr/>
      <dgm:t>
        <a:bodyPr/>
        <a:lstStyle/>
        <a:p>
          <a:endParaRPr lang="en-GB" b="1">
            <a:solidFill>
              <a:srgbClr val="1D78BC"/>
            </a:solidFill>
          </a:endParaRPr>
        </a:p>
      </dgm:t>
    </dgm:pt>
    <dgm:pt modelId="{5E4CFA61-7E2B-4B09-80B7-9E7455450D6D}">
      <dgm:prSet phldrT="[Text]" custT="1"/>
      <dgm:spPr/>
      <dgm:t>
        <a:bodyPr/>
        <a:lstStyle/>
        <a:p>
          <a:r>
            <a:rPr lang="en-GB" sz="1000" b="1" dirty="0" smtClean="0">
              <a:solidFill>
                <a:srgbClr val="1D78BC"/>
              </a:solidFill>
            </a:rPr>
            <a:t>Assistant Category Manager</a:t>
          </a:r>
        </a:p>
        <a:p>
          <a:r>
            <a:rPr lang="en-GB" sz="1000" b="1" dirty="0" smtClean="0">
              <a:solidFill>
                <a:srgbClr val="1D78BC"/>
              </a:solidFill>
            </a:rPr>
            <a:t>Marsha Wrye</a:t>
          </a:r>
          <a:endParaRPr lang="en-GB" sz="1000" b="1" dirty="0">
            <a:solidFill>
              <a:srgbClr val="1D78BC"/>
            </a:solidFill>
          </a:endParaRPr>
        </a:p>
      </dgm:t>
    </dgm:pt>
    <dgm:pt modelId="{13C2F829-4597-419B-9C26-EE311B32B768}" type="parTrans" cxnId="{0E1B8DB2-C4C7-415F-BA02-034424E93C3B}">
      <dgm:prSet/>
      <dgm:spPr/>
      <dgm:t>
        <a:bodyPr/>
        <a:lstStyle/>
        <a:p>
          <a:endParaRPr lang="en-GB" b="1">
            <a:solidFill>
              <a:srgbClr val="1D78BC"/>
            </a:solidFill>
          </a:endParaRPr>
        </a:p>
      </dgm:t>
    </dgm:pt>
    <dgm:pt modelId="{4035C224-81CE-48BD-BF1F-4FD7C3AAA0E1}" type="sibTrans" cxnId="{0E1B8DB2-C4C7-415F-BA02-034424E93C3B}">
      <dgm:prSet/>
      <dgm:spPr/>
      <dgm:t>
        <a:bodyPr/>
        <a:lstStyle/>
        <a:p>
          <a:endParaRPr lang="en-GB" b="1">
            <a:solidFill>
              <a:srgbClr val="1D78BC"/>
            </a:solidFill>
          </a:endParaRPr>
        </a:p>
      </dgm:t>
    </dgm:pt>
    <dgm:pt modelId="{64F1A8FD-4184-4338-89D0-C355113CBC40}">
      <dgm:prSet custT="1"/>
      <dgm:spPr/>
      <dgm:t>
        <a:bodyPr/>
        <a:lstStyle/>
        <a:p>
          <a:r>
            <a:rPr lang="en-GB" sz="1000" b="1" dirty="0" smtClean="0">
              <a:solidFill>
                <a:srgbClr val="1D78BC"/>
              </a:solidFill>
            </a:rPr>
            <a:t>Assistant Category manager</a:t>
          </a:r>
        </a:p>
        <a:p>
          <a:r>
            <a:rPr lang="en-GB" sz="1000" b="1" dirty="0" smtClean="0">
              <a:solidFill>
                <a:srgbClr val="1D78BC"/>
              </a:solidFill>
            </a:rPr>
            <a:t>Lauren Gibson</a:t>
          </a:r>
          <a:endParaRPr lang="en-GB" sz="1000" b="1" dirty="0">
            <a:solidFill>
              <a:srgbClr val="1D78BC"/>
            </a:solidFill>
          </a:endParaRPr>
        </a:p>
      </dgm:t>
    </dgm:pt>
    <dgm:pt modelId="{A5DABB12-19C8-4F5D-BA4C-A2F5F3713AD4}" type="parTrans" cxnId="{21D601D6-3D52-46DB-93B8-80363F4962DB}">
      <dgm:prSet/>
      <dgm:spPr/>
      <dgm:t>
        <a:bodyPr/>
        <a:lstStyle/>
        <a:p>
          <a:endParaRPr lang="en-GB" b="1">
            <a:solidFill>
              <a:srgbClr val="1D78BC"/>
            </a:solidFill>
          </a:endParaRPr>
        </a:p>
      </dgm:t>
    </dgm:pt>
    <dgm:pt modelId="{34022B5A-417F-41D1-8F60-24EE955812AD}" type="sibTrans" cxnId="{21D601D6-3D52-46DB-93B8-80363F4962DB}">
      <dgm:prSet/>
      <dgm:spPr/>
      <dgm:t>
        <a:bodyPr/>
        <a:lstStyle/>
        <a:p>
          <a:endParaRPr lang="en-GB" b="1">
            <a:solidFill>
              <a:srgbClr val="1D78BC"/>
            </a:solidFill>
          </a:endParaRPr>
        </a:p>
      </dgm:t>
    </dgm:pt>
    <dgm:pt modelId="{DE55A2DF-A6CA-457D-92DD-695CA1642199}">
      <dgm:prSet custT="1"/>
      <dgm:spPr/>
      <dgm:t>
        <a:bodyPr/>
        <a:lstStyle/>
        <a:p>
          <a:r>
            <a:rPr lang="en-GB" sz="1400" b="1" dirty="0" smtClean="0">
              <a:solidFill>
                <a:srgbClr val="1D78BC"/>
              </a:solidFill>
              <a:latin typeface="Arial" pitchFamily="34" charset="0"/>
              <a:cs typeface="Arial" pitchFamily="34" charset="0"/>
            </a:rPr>
            <a:t>Head of Category Management People</a:t>
          </a:r>
        </a:p>
        <a:p>
          <a:r>
            <a:rPr lang="en-GB" sz="1400" b="1" dirty="0" smtClean="0">
              <a:solidFill>
                <a:srgbClr val="1D78BC"/>
              </a:solidFill>
              <a:latin typeface="Arial" pitchFamily="34" charset="0"/>
              <a:cs typeface="Arial" pitchFamily="34" charset="0"/>
            </a:rPr>
            <a:t>James Harris</a:t>
          </a:r>
        </a:p>
      </dgm:t>
    </dgm:pt>
    <dgm:pt modelId="{6EE53433-BF8A-443F-BC68-3BFD9A358673}" type="parTrans" cxnId="{FCFA3F0F-DD78-4D07-B4DA-120E9036267C}">
      <dgm:prSet/>
      <dgm:spPr/>
      <dgm:t>
        <a:bodyPr/>
        <a:lstStyle/>
        <a:p>
          <a:endParaRPr lang="en-GB"/>
        </a:p>
      </dgm:t>
    </dgm:pt>
    <dgm:pt modelId="{15646E59-4FFE-4900-8C64-816D8D385ABA}" type="sibTrans" cxnId="{FCFA3F0F-DD78-4D07-B4DA-120E9036267C}">
      <dgm:prSet/>
      <dgm:spPr/>
      <dgm:t>
        <a:bodyPr/>
        <a:lstStyle/>
        <a:p>
          <a:endParaRPr lang="en-GB"/>
        </a:p>
      </dgm:t>
    </dgm:pt>
    <dgm:pt modelId="{8FF99545-9AEE-4979-8B5F-E02C0C1A84A0}">
      <dgm:prSet phldrT="[Text]" custT="1"/>
      <dgm:spPr/>
      <dgm:t>
        <a:bodyPr/>
        <a:lstStyle/>
        <a:p>
          <a:r>
            <a:rPr lang="en-GB" sz="1000" b="1" dirty="0" smtClean="0">
              <a:solidFill>
                <a:srgbClr val="1D78BC"/>
              </a:solidFill>
            </a:rPr>
            <a:t>Category Manager</a:t>
          </a:r>
        </a:p>
        <a:p>
          <a:r>
            <a:rPr lang="en-GB" sz="1000" b="1" dirty="0" smtClean="0">
              <a:solidFill>
                <a:srgbClr val="1D78BC"/>
              </a:solidFill>
            </a:rPr>
            <a:t>Janet Elliott</a:t>
          </a:r>
        </a:p>
        <a:p>
          <a:r>
            <a:rPr lang="en-GB" sz="1000" b="1" dirty="0" smtClean="0">
              <a:solidFill>
                <a:srgbClr val="1D78BC"/>
              </a:solidFill>
            </a:rPr>
            <a:t>Housing, Works, Hard FM</a:t>
          </a:r>
          <a:endParaRPr lang="en-GB" sz="1000" b="1" dirty="0">
            <a:solidFill>
              <a:srgbClr val="1D78BC"/>
            </a:solidFill>
          </a:endParaRPr>
        </a:p>
      </dgm:t>
    </dgm:pt>
    <dgm:pt modelId="{157792C2-E014-4C58-9ABC-48BC61EF6959}" type="parTrans" cxnId="{95809BD2-20DE-4160-8365-015C474C407C}">
      <dgm:prSet/>
      <dgm:spPr/>
      <dgm:t>
        <a:bodyPr/>
        <a:lstStyle/>
        <a:p>
          <a:endParaRPr lang="en-GB"/>
        </a:p>
      </dgm:t>
    </dgm:pt>
    <dgm:pt modelId="{557945D9-B33E-4705-82A3-E4CA8E922407}" type="sibTrans" cxnId="{95809BD2-20DE-4160-8365-015C474C407C}">
      <dgm:prSet/>
      <dgm:spPr/>
      <dgm:t>
        <a:bodyPr/>
        <a:lstStyle/>
        <a:p>
          <a:endParaRPr lang="en-GB"/>
        </a:p>
      </dgm:t>
    </dgm:pt>
    <dgm:pt modelId="{56634538-542D-4B6E-A02E-A0FA65D7DA75}">
      <dgm:prSet phldrT="[Text]" custT="1"/>
      <dgm:spPr/>
      <dgm:t>
        <a:bodyPr/>
        <a:lstStyle/>
        <a:p>
          <a:r>
            <a:rPr lang="en-GB" sz="1000" b="1" dirty="0" smtClean="0">
              <a:solidFill>
                <a:srgbClr val="1D78BC"/>
              </a:solidFill>
            </a:rPr>
            <a:t>Assistant Category Manager</a:t>
          </a:r>
        </a:p>
        <a:p>
          <a:r>
            <a:rPr lang="en-GB" sz="1000" b="1" dirty="0" smtClean="0">
              <a:solidFill>
                <a:srgbClr val="1D78BC"/>
              </a:solidFill>
            </a:rPr>
            <a:t>Morris Williams</a:t>
          </a:r>
        </a:p>
        <a:p>
          <a:r>
            <a:rPr lang="en-GB" sz="1000" b="1" dirty="0" smtClean="0">
              <a:solidFill>
                <a:srgbClr val="1D78BC"/>
              </a:solidFill>
            </a:rPr>
            <a:t>Concessions, Soft FM</a:t>
          </a:r>
          <a:endParaRPr lang="en-GB" sz="1000" b="1" dirty="0">
            <a:solidFill>
              <a:srgbClr val="1D78BC"/>
            </a:solidFill>
          </a:endParaRPr>
        </a:p>
      </dgm:t>
    </dgm:pt>
    <dgm:pt modelId="{B49ADFB4-9A85-4F8E-9B94-2AF813D5297E}" type="parTrans" cxnId="{0F42E81B-E094-4579-AE6F-AC36FE42432F}">
      <dgm:prSet/>
      <dgm:spPr/>
      <dgm:t>
        <a:bodyPr/>
        <a:lstStyle/>
        <a:p>
          <a:endParaRPr lang="en-GB"/>
        </a:p>
      </dgm:t>
    </dgm:pt>
    <dgm:pt modelId="{1E0895BA-E265-469A-B9EC-F3DA07E822E5}" type="sibTrans" cxnId="{0F42E81B-E094-4579-AE6F-AC36FE42432F}">
      <dgm:prSet/>
      <dgm:spPr/>
      <dgm:t>
        <a:bodyPr/>
        <a:lstStyle/>
        <a:p>
          <a:endParaRPr lang="en-GB"/>
        </a:p>
      </dgm:t>
    </dgm:pt>
    <dgm:pt modelId="{B798A749-7FF4-4DAA-890B-0400CC26CBD3}">
      <dgm:prSet phldrT="[Text]" custT="1"/>
      <dgm:spPr/>
      <dgm:t>
        <a:bodyPr/>
        <a:lstStyle/>
        <a:p>
          <a:r>
            <a:rPr lang="en-GB" sz="1000" b="1" dirty="0" smtClean="0">
              <a:solidFill>
                <a:srgbClr val="1D78BC"/>
              </a:solidFill>
            </a:rPr>
            <a:t>Category Manager</a:t>
          </a:r>
        </a:p>
        <a:p>
          <a:r>
            <a:rPr lang="en-GB" sz="1000" b="1" dirty="0" smtClean="0">
              <a:solidFill>
                <a:srgbClr val="1D78BC"/>
              </a:solidFill>
            </a:rPr>
            <a:t>Mike Kelly</a:t>
          </a:r>
        </a:p>
        <a:p>
          <a:r>
            <a:rPr lang="en-GB" sz="1000" b="1" dirty="0" smtClean="0">
              <a:solidFill>
                <a:srgbClr val="1D78BC"/>
              </a:solidFill>
            </a:rPr>
            <a:t>Fleet, Environment, Works</a:t>
          </a:r>
          <a:endParaRPr lang="en-GB" sz="1000" b="1" dirty="0">
            <a:solidFill>
              <a:srgbClr val="1D78BC"/>
            </a:solidFill>
          </a:endParaRPr>
        </a:p>
      </dgm:t>
    </dgm:pt>
    <dgm:pt modelId="{7C284EE2-E549-4F5E-B003-3014F56E9FDE}" type="parTrans" cxnId="{6A176637-E299-4452-B358-59AC80EB3B3A}">
      <dgm:prSet/>
      <dgm:spPr/>
      <dgm:t>
        <a:bodyPr/>
        <a:lstStyle/>
        <a:p>
          <a:endParaRPr lang="en-GB"/>
        </a:p>
      </dgm:t>
    </dgm:pt>
    <dgm:pt modelId="{3B9E8093-A572-4B8C-AC92-B05EDE4EABD5}" type="sibTrans" cxnId="{6A176637-E299-4452-B358-59AC80EB3B3A}">
      <dgm:prSet/>
      <dgm:spPr/>
      <dgm:t>
        <a:bodyPr/>
        <a:lstStyle/>
        <a:p>
          <a:endParaRPr lang="en-GB"/>
        </a:p>
      </dgm:t>
    </dgm:pt>
    <dgm:pt modelId="{3407DF39-04E1-47F2-B3C6-ECFA039E1D42}">
      <dgm:prSet phldrT="[Text]" custT="1"/>
      <dgm:spPr/>
      <dgm:t>
        <a:bodyPr/>
        <a:lstStyle/>
        <a:p>
          <a:r>
            <a:rPr lang="en-GB" sz="1000" b="1" dirty="0" smtClean="0">
              <a:solidFill>
                <a:srgbClr val="1D78BC"/>
              </a:solidFill>
            </a:rPr>
            <a:t>Category Manager</a:t>
          </a:r>
        </a:p>
        <a:p>
          <a:r>
            <a:rPr lang="en-GB" sz="1000" b="1" dirty="0" smtClean="0">
              <a:solidFill>
                <a:srgbClr val="1D78BC"/>
              </a:solidFill>
            </a:rPr>
            <a:t>Nigel Ford</a:t>
          </a:r>
        </a:p>
        <a:p>
          <a:r>
            <a:rPr lang="en-GB" sz="1000" b="1" dirty="0" smtClean="0">
              <a:solidFill>
                <a:srgbClr val="1D78BC"/>
              </a:solidFill>
            </a:rPr>
            <a:t>Highways, Works</a:t>
          </a:r>
          <a:endParaRPr lang="en-GB" sz="1000" b="1" dirty="0">
            <a:solidFill>
              <a:srgbClr val="1D78BC"/>
            </a:solidFill>
          </a:endParaRPr>
        </a:p>
      </dgm:t>
    </dgm:pt>
    <dgm:pt modelId="{09BFEBBD-E5D0-46FB-8803-9E42BBA50361}" type="parTrans" cxnId="{3585672F-0C54-4DDA-9349-C5E9C1011AF4}">
      <dgm:prSet/>
      <dgm:spPr/>
      <dgm:t>
        <a:bodyPr/>
        <a:lstStyle/>
        <a:p>
          <a:endParaRPr lang="en-GB"/>
        </a:p>
      </dgm:t>
    </dgm:pt>
    <dgm:pt modelId="{93A560F1-4F33-4B0A-B32F-17F5C4CA74A8}" type="sibTrans" cxnId="{3585672F-0C54-4DDA-9349-C5E9C1011AF4}">
      <dgm:prSet/>
      <dgm:spPr/>
      <dgm:t>
        <a:bodyPr/>
        <a:lstStyle/>
        <a:p>
          <a:endParaRPr lang="en-GB"/>
        </a:p>
      </dgm:t>
    </dgm:pt>
    <dgm:pt modelId="{D7A88B64-2CB1-4EEF-B29A-2FF6DF5FDC95}">
      <dgm:prSet phldrT="[Text]" custT="1"/>
      <dgm:spPr/>
      <dgm:t>
        <a:bodyPr/>
        <a:lstStyle/>
        <a:p>
          <a:r>
            <a:rPr lang="en-GB" sz="1000" b="1" dirty="0" smtClean="0">
              <a:solidFill>
                <a:srgbClr val="1D78BC"/>
              </a:solidFill>
            </a:rPr>
            <a:t>Assistant Category Manager</a:t>
          </a:r>
        </a:p>
        <a:p>
          <a:r>
            <a:rPr lang="en-GB" sz="1000" b="1" dirty="0" smtClean="0">
              <a:solidFill>
                <a:srgbClr val="1D78BC"/>
              </a:solidFill>
            </a:rPr>
            <a:t>Linda Jones</a:t>
          </a:r>
        </a:p>
        <a:p>
          <a:r>
            <a:rPr lang="en-GB" sz="1000" b="1" dirty="0" smtClean="0">
              <a:solidFill>
                <a:srgbClr val="1D78BC"/>
              </a:solidFill>
            </a:rPr>
            <a:t>Concessions, Works</a:t>
          </a:r>
          <a:endParaRPr lang="en-GB" sz="1000" b="1" dirty="0">
            <a:solidFill>
              <a:srgbClr val="1D78BC"/>
            </a:solidFill>
          </a:endParaRPr>
        </a:p>
      </dgm:t>
    </dgm:pt>
    <dgm:pt modelId="{F58B19CB-8FC3-4012-B6FA-926E20003F79}" type="parTrans" cxnId="{7B785D96-EE07-4FAF-A66D-E25FA3FE20A4}">
      <dgm:prSet/>
      <dgm:spPr/>
      <dgm:t>
        <a:bodyPr/>
        <a:lstStyle/>
        <a:p>
          <a:endParaRPr lang="en-GB"/>
        </a:p>
      </dgm:t>
    </dgm:pt>
    <dgm:pt modelId="{446DD6AC-7B40-4EB4-8728-8BC409520F40}" type="sibTrans" cxnId="{7B785D96-EE07-4FAF-A66D-E25FA3FE20A4}">
      <dgm:prSet/>
      <dgm:spPr/>
      <dgm:t>
        <a:bodyPr/>
        <a:lstStyle/>
        <a:p>
          <a:endParaRPr lang="en-GB"/>
        </a:p>
      </dgm:t>
    </dgm:pt>
    <dgm:pt modelId="{26ECBF0A-C69F-49FB-8A1E-4679FA9000F3}">
      <dgm:prSet phldrT="[Text]" custT="1"/>
      <dgm:spPr/>
      <dgm:t>
        <a:bodyPr/>
        <a:lstStyle/>
        <a:p>
          <a:r>
            <a:rPr lang="en-GB" sz="1000" b="1" dirty="0" smtClean="0">
              <a:solidFill>
                <a:srgbClr val="1D78BC"/>
              </a:solidFill>
            </a:rPr>
            <a:t>Category (Graduate)</a:t>
          </a:r>
        </a:p>
        <a:p>
          <a:r>
            <a:rPr lang="en-GB" sz="1000" b="1" dirty="0" smtClean="0">
              <a:solidFill>
                <a:srgbClr val="1D78BC"/>
              </a:solidFill>
            </a:rPr>
            <a:t>Sandra Asiedu</a:t>
          </a:r>
        </a:p>
        <a:p>
          <a:r>
            <a:rPr lang="en-GB" sz="1000" b="1" dirty="0" smtClean="0">
              <a:solidFill>
                <a:srgbClr val="1D78BC"/>
              </a:solidFill>
            </a:rPr>
            <a:t>Social Care</a:t>
          </a:r>
          <a:endParaRPr lang="en-GB" sz="1000" b="1" dirty="0">
            <a:solidFill>
              <a:srgbClr val="1D78BC"/>
            </a:solidFill>
          </a:endParaRPr>
        </a:p>
      </dgm:t>
    </dgm:pt>
    <dgm:pt modelId="{8C1B6381-5149-4727-ACEB-F8C8695E16B1}" type="parTrans" cxnId="{EAAEDA65-CA96-45D9-80F9-FCF94C4EDEAC}">
      <dgm:prSet/>
      <dgm:spPr/>
      <dgm:t>
        <a:bodyPr/>
        <a:lstStyle/>
        <a:p>
          <a:endParaRPr lang="en-GB"/>
        </a:p>
      </dgm:t>
    </dgm:pt>
    <dgm:pt modelId="{7B5C882A-982C-4FEE-AE96-020CC882E0B9}" type="sibTrans" cxnId="{EAAEDA65-CA96-45D9-80F9-FCF94C4EDEAC}">
      <dgm:prSet/>
      <dgm:spPr/>
      <dgm:t>
        <a:bodyPr/>
        <a:lstStyle/>
        <a:p>
          <a:endParaRPr lang="en-GB"/>
        </a:p>
      </dgm:t>
    </dgm:pt>
    <dgm:pt modelId="{4328A316-BF9A-475D-8148-A5601C404A6E}" type="pres">
      <dgm:prSet presAssocID="{87323014-2F3A-466F-A953-0EEEBC191AB7}" presName="hierChild1" presStyleCnt="0">
        <dgm:presLayoutVars>
          <dgm:chPref val="1"/>
          <dgm:dir/>
          <dgm:animOne val="branch"/>
          <dgm:animLvl val="lvl"/>
          <dgm:resizeHandles/>
        </dgm:presLayoutVars>
      </dgm:prSet>
      <dgm:spPr/>
      <dgm:t>
        <a:bodyPr/>
        <a:lstStyle/>
        <a:p>
          <a:endParaRPr lang="en-GB"/>
        </a:p>
      </dgm:t>
    </dgm:pt>
    <dgm:pt modelId="{F9948067-FBCE-4547-9C49-7D3FC36E6025}" type="pres">
      <dgm:prSet presAssocID="{574478B2-E840-477B-9DF6-46D828E62E2E}" presName="hierRoot1" presStyleCnt="0"/>
      <dgm:spPr/>
      <dgm:t>
        <a:bodyPr/>
        <a:lstStyle/>
        <a:p>
          <a:endParaRPr lang="en-GB"/>
        </a:p>
      </dgm:t>
    </dgm:pt>
    <dgm:pt modelId="{73E06E1E-0166-4066-9A03-18F7B777B7EB}" type="pres">
      <dgm:prSet presAssocID="{574478B2-E840-477B-9DF6-46D828E62E2E}" presName="composite" presStyleCnt="0"/>
      <dgm:spPr/>
      <dgm:t>
        <a:bodyPr/>
        <a:lstStyle/>
        <a:p>
          <a:endParaRPr lang="en-GB"/>
        </a:p>
      </dgm:t>
    </dgm:pt>
    <dgm:pt modelId="{835DC758-5AA1-48D8-965E-CADAEA1A3728}" type="pres">
      <dgm:prSet presAssocID="{574478B2-E840-477B-9DF6-46D828E62E2E}" presName="background" presStyleLbl="node0" presStyleIdx="0" presStyleCnt="2"/>
      <dgm:spPr/>
      <dgm:t>
        <a:bodyPr/>
        <a:lstStyle/>
        <a:p>
          <a:endParaRPr lang="en-GB"/>
        </a:p>
      </dgm:t>
    </dgm:pt>
    <dgm:pt modelId="{6A9E6E3D-E21E-43F1-B6F5-4664204B8651}" type="pres">
      <dgm:prSet presAssocID="{574478B2-E840-477B-9DF6-46D828E62E2E}" presName="text" presStyleLbl="fgAcc0" presStyleIdx="0" presStyleCnt="2" custScaleX="249100" custScaleY="271868" custLinFactNeighborX="1043" custLinFactNeighborY="-16623">
        <dgm:presLayoutVars>
          <dgm:chPref val="3"/>
        </dgm:presLayoutVars>
      </dgm:prSet>
      <dgm:spPr/>
      <dgm:t>
        <a:bodyPr/>
        <a:lstStyle/>
        <a:p>
          <a:endParaRPr lang="en-GB"/>
        </a:p>
      </dgm:t>
    </dgm:pt>
    <dgm:pt modelId="{8CC742E8-56D7-420D-A71C-FD1EC58DCEC5}" type="pres">
      <dgm:prSet presAssocID="{574478B2-E840-477B-9DF6-46D828E62E2E}" presName="hierChild2" presStyleCnt="0"/>
      <dgm:spPr/>
      <dgm:t>
        <a:bodyPr/>
        <a:lstStyle/>
        <a:p>
          <a:endParaRPr lang="en-GB"/>
        </a:p>
      </dgm:t>
    </dgm:pt>
    <dgm:pt modelId="{FE81903C-E43C-4C89-A644-6C5530DFAC22}" type="pres">
      <dgm:prSet presAssocID="{157792C2-E014-4C58-9ABC-48BC61EF6959}" presName="Name10" presStyleLbl="parChTrans1D2" presStyleIdx="0" presStyleCnt="7"/>
      <dgm:spPr/>
      <dgm:t>
        <a:bodyPr/>
        <a:lstStyle/>
        <a:p>
          <a:endParaRPr lang="en-GB"/>
        </a:p>
      </dgm:t>
    </dgm:pt>
    <dgm:pt modelId="{69C385D8-93F8-4414-B9F1-7E7A25E83ECB}" type="pres">
      <dgm:prSet presAssocID="{8FF99545-9AEE-4979-8B5F-E02C0C1A84A0}" presName="hierRoot2" presStyleCnt="0"/>
      <dgm:spPr/>
    </dgm:pt>
    <dgm:pt modelId="{997B9F19-EF38-4689-8165-C9D3D47088AC}" type="pres">
      <dgm:prSet presAssocID="{8FF99545-9AEE-4979-8B5F-E02C0C1A84A0}" presName="composite2" presStyleCnt="0"/>
      <dgm:spPr/>
    </dgm:pt>
    <dgm:pt modelId="{7FF79FFF-B8DF-4EA9-B52F-7B4766F0D8D5}" type="pres">
      <dgm:prSet presAssocID="{8FF99545-9AEE-4979-8B5F-E02C0C1A84A0}" presName="background2" presStyleLbl="node2" presStyleIdx="0" presStyleCnt="7"/>
      <dgm:spPr/>
    </dgm:pt>
    <dgm:pt modelId="{68B4791B-F750-4264-8D0B-0E347C3DEC30}" type="pres">
      <dgm:prSet presAssocID="{8FF99545-9AEE-4979-8B5F-E02C0C1A84A0}" presName="text2" presStyleLbl="fgAcc2" presStyleIdx="0" presStyleCnt="7" custScaleY="198535">
        <dgm:presLayoutVars>
          <dgm:chPref val="3"/>
        </dgm:presLayoutVars>
      </dgm:prSet>
      <dgm:spPr/>
      <dgm:t>
        <a:bodyPr/>
        <a:lstStyle/>
        <a:p>
          <a:endParaRPr lang="en-GB"/>
        </a:p>
      </dgm:t>
    </dgm:pt>
    <dgm:pt modelId="{C70B838E-67BB-43D1-B6E5-5410A726F350}" type="pres">
      <dgm:prSet presAssocID="{8FF99545-9AEE-4979-8B5F-E02C0C1A84A0}" presName="hierChild3" presStyleCnt="0"/>
      <dgm:spPr/>
    </dgm:pt>
    <dgm:pt modelId="{FB27F6E7-13BD-4C21-A7D1-3E668194DB46}" type="pres">
      <dgm:prSet presAssocID="{7C284EE2-E549-4F5E-B003-3014F56E9FDE}" presName="Name10" presStyleLbl="parChTrans1D2" presStyleIdx="1" presStyleCnt="7"/>
      <dgm:spPr/>
      <dgm:t>
        <a:bodyPr/>
        <a:lstStyle/>
        <a:p>
          <a:endParaRPr lang="en-GB"/>
        </a:p>
      </dgm:t>
    </dgm:pt>
    <dgm:pt modelId="{80A64BE4-EF09-4009-ABA1-E3AB03052E78}" type="pres">
      <dgm:prSet presAssocID="{B798A749-7FF4-4DAA-890B-0400CC26CBD3}" presName="hierRoot2" presStyleCnt="0"/>
      <dgm:spPr/>
    </dgm:pt>
    <dgm:pt modelId="{7E24B6C3-B37A-4D7D-AD6F-705A88A22FB5}" type="pres">
      <dgm:prSet presAssocID="{B798A749-7FF4-4DAA-890B-0400CC26CBD3}" presName="composite2" presStyleCnt="0"/>
      <dgm:spPr/>
    </dgm:pt>
    <dgm:pt modelId="{EB207533-ECD3-46C5-AAD2-C144386ECB7E}" type="pres">
      <dgm:prSet presAssocID="{B798A749-7FF4-4DAA-890B-0400CC26CBD3}" presName="background2" presStyleLbl="node2" presStyleIdx="1" presStyleCnt="7"/>
      <dgm:spPr/>
    </dgm:pt>
    <dgm:pt modelId="{0699A930-B732-4DF7-AABE-2F86A55BDEA4}" type="pres">
      <dgm:prSet presAssocID="{B798A749-7FF4-4DAA-890B-0400CC26CBD3}" presName="text2" presStyleLbl="fgAcc2" presStyleIdx="1" presStyleCnt="7" custScaleX="104607" custScaleY="198535">
        <dgm:presLayoutVars>
          <dgm:chPref val="3"/>
        </dgm:presLayoutVars>
      </dgm:prSet>
      <dgm:spPr/>
      <dgm:t>
        <a:bodyPr/>
        <a:lstStyle/>
        <a:p>
          <a:endParaRPr lang="en-GB"/>
        </a:p>
      </dgm:t>
    </dgm:pt>
    <dgm:pt modelId="{0BD0A60E-73B9-446A-8085-1FFE7825D9F7}" type="pres">
      <dgm:prSet presAssocID="{B798A749-7FF4-4DAA-890B-0400CC26CBD3}" presName="hierChild3" presStyleCnt="0"/>
      <dgm:spPr/>
    </dgm:pt>
    <dgm:pt modelId="{824B2AFA-5C85-431E-B422-4671ADF703B7}" type="pres">
      <dgm:prSet presAssocID="{09BFEBBD-E5D0-46FB-8803-9E42BBA50361}" presName="Name10" presStyleLbl="parChTrans1D2" presStyleIdx="2" presStyleCnt="7"/>
      <dgm:spPr/>
      <dgm:t>
        <a:bodyPr/>
        <a:lstStyle/>
        <a:p>
          <a:endParaRPr lang="en-GB"/>
        </a:p>
      </dgm:t>
    </dgm:pt>
    <dgm:pt modelId="{61554138-FBC3-43A1-9607-B2CC65D5CAB0}" type="pres">
      <dgm:prSet presAssocID="{3407DF39-04E1-47F2-B3C6-ECFA039E1D42}" presName="hierRoot2" presStyleCnt="0"/>
      <dgm:spPr/>
    </dgm:pt>
    <dgm:pt modelId="{8EDA9E00-DD9D-4C09-8437-2B3B98A5E467}" type="pres">
      <dgm:prSet presAssocID="{3407DF39-04E1-47F2-B3C6-ECFA039E1D42}" presName="composite2" presStyleCnt="0"/>
      <dgm:spPr/>
    </dgm:pt>
    <dgm:pt modelId="{A5C43C9C-1E9B-472D-922B-2C398B086204}" type="pres">
      <dgm:prSet presAssocID="{3407DF39-04E1-47F2-B3C6-ECFA039E1D42}" presName="background2" presStyleLbl="node2" presStyleIdx="2" presStyleCnt="7"/>
      <dgm:spPr/>
    </dgm:pt>
    <dgm:pt modelId="{955044AE-96C1-451E-B01B-3B409AEF27C0}" type="pres">
      <dgm:prSet presAssocID="{3407DF39-04E1-47F2-B3C6-ECFA039E1D42}" presName="text2" presStyleLbl="fgAcc2" presStyleIdx="2" presStyleCnt="7" custScaleY="181229">
        <dgm:presLayoutVars>
          <dgm:chPref val="3"/>
        </dgm:presLayoutVars>
      </dgm:prSet>
      <dgm:spPr/>
      <dgm:t>
        <a:bodyPr/>
        <a:lstStyle/>
        <a:p>
          <a:endParaRPr lang="en-GB"/>
        </a:p>
      </dgm:t>
    </dgm:pt>
    <dgm:pt modelId="{4CCF9F73-0443-4BA3-8DD7-69D86D3FA776}" type="pres">
      <dgm:prSet presAssocID="{3407DF39-04E1-47F2-B3C6-ECFA039E1D42}" presName="hierChild3" presStyleCnt="0"/>
      <dgm:spPr/>
    </dgm:pt>
    <dgm:pt modelId="{A5165E6A-6142-4C88-B74B-026E60C0FABD}" type="pres">
      <dgm:prSet presAssocID="{B49ADFB4-9A85-4F8E-9B94-2AF813D5297E}" presName="Name17" presStyleLbl="parChTrans1D3" presStyleIdx="0" presStyleCnt="4"/>
      <dgm:spPr/>
      <dgm:t>
        <a:bodyPr/>
        <a:lstStyle/>
        <a:p>
          <a:endParaRPr lang="en-GB"/>
        </a:p>
      </dgm:t>
    </dgm:pt>
    <dgm:pt modelId="{269E0F9C-A27B-4D35-9973-5C8086D2CD82}" type="pres">
      <dgm:prSet presAssocID="{56634538-542D-4B6E-A02E-A0FA65D7DA75}" presName="hierRoot3" presStyleCnt="0"/>
      <dgm:spPr/>
    </dgm:pt>
    <dgm:pt modelId="{66269C6C-41F8-4741-9DE8-DF3AE2173380}" type="pres">
      <dgm:prSet presAssocID="{56634538-542D-4B6E-A02E-A0FA65D7DA75}" presName="composite3" presStyleCnt="0"/>
      <dgm:spPr/>
    </dgm:pt>
    <dgm:pt modelId="{4A76E006-4ED8-4CA3-A366-1875C8E36835}" type="pres">
      <dgm:prSet presAssocID="{56634538-542D-4B6E-A02E-A0FA65D7DA75}" presName="background3" presStyleLbl="node3" presStyleIdx="0" presStyleCnt="4"/>
      <dgm:spPr/>
    </dgm:pt>
    <dgm:pt modelId="{276E48CD-61A6-4020-995C-815E2BB3CACC}" type="pres">
      <dgm:prSet presAssocID="{56634538-542D-4B6E-A02E-A0FA65D7DA75}" presName="text3" presStyleLbl="fgAcc3" presStyleIdx="0" presStyleCnt="4" custScaleY="211323">
        <dgm:presLayoutVars>
          <dgm:chPref val="3"/>
        </dgm:presLayoutVars>
      </dgm:prSet>
      <dgm:spPr/>
      <dgm:t>
        <a:bodyPr/>
        <a:lstStyle/>
        <a:p>
          <a:endParaRPr lang="en-GB"/>
        </a:p>
      </dgm:t>
    </dgm:pt>
    <dgm:pt modelId="{CA14F002-F571-407D-BBCB-AA3039B1C936}" type="pres">
      <dgm:prSet presAssocID="{56634538-542D-4B6E-A02E-A0FA65D7DA75}" presName="hierChild4" presStyleCnt="0"/>
      <dgm:spPr/>
    </dgm:pt>
    <dgm:pt modelId="{37B9A2C5-80D7-4371-BEFD-C1A168BD605F}" type="pres">
      <dgm:prSet presAssocID="{F58B19CB-8FC3-4012-B6FA-926E20003F79}" presName="Name17" presStyleLbl="parChTrans1D3" presStyleIdx="1" presStyleCnt="4"/>
      <dgm:spPr/>
      <dgm:t>
        <a:bodyPr/>
        <a:lstStyle/>
        <a:p>
          <a:endParaRPr lang="en-GB"/>
        </a:p>
      </dgm:t>
    </dgm:pt>
    <dgm:pt modelId="{3C00702D-3AFB-4CF6-8E6D-FA0A723ACBA3}" type="pres">
      <dgm:prSet presAssocID="{D7A88B64-2CB1-4EEF-B29A-2FF6DF5FDC95}" presName="hierRoot3" presStyleCnt="0"/>
      <dgm:spPr/>
    </dgm:pt>
    <dgm:pt modelId="{8A55C6A8-7F39-4CB0-BF21-46D8967D992D}" type="pres">
      <dgm:prSet presAssocID="{D7A88B64-2CB1-4EEF-B29A-2FF6DF5FDC95}" presName="composite3" presStyleCnt="0"/>
      <dgm:spPr/>
    </dgm:pt>
    <dgm:pt modelId="{1CB22CAE-E6CE-4B3E-92E2-B713CA79190C}" type="pres">
      <dgm:prSet presAssocID="{D7A88B64-2CB1-4EEF-B29A-2FF6DF5FDC95}" presName="background3" presStyleLbl="node3" presStyleIdx="1" presStyleCnt="4"/>
      <dgm:spPr/>
    </dgm:pt>
    <dgm:pt modelId="{251EBD0C-B4B5-4FC1-98CD-0EB080F669F8}" type="pres">
      <dgm:prSet presAssocID="{D7A88B64-2CB1-4EEF-B29A-2FF6DF5FDC95}" presName="text3" presStyleLbl="fgAcc3" presStyleIdx="1" presStyleCnt="4" custScaleY="201629">
        <dgm:presLayoutVars>
          <dgm:chPref val="3"/>
        </dgm:presLayoutVars>
      </dgm:prSet>
      <dgm:spPr/>
      <dgm:t>
        <a:bodyPr/>
        <a:lstStyle/>
        <a:p>
          <a:endParaRPr lang="en-GB"/>
        </a:p>
      </dgm:t>
    </dgm:pt>
    <dgm:pt modelId="{1F93789A-4393-4AC2-BB92-81ED389B0933}" type="pres">
      <dgm:prSet presAssocID="{D7A88B64-2CB1-4EEF-B29A-2FF6DF5FDC95}" presName="hierChild4" presStyleCnt="0"/>
      <dgm:spPr/>
    </dgm:pt>
    <dgm:pt modelId="{462A93EA-EAAE-43CF-8CA2-42E4038D1B00}" type="pres">
      <dgm:prSet presAssocID="{DE55A2DF-A6CA-457D-92DD-695CA1642199}" presName="hierRoot1" presStyleCnt="0"/>
      <dgm:spPr/>
    </dgm:pt>
    <dgm:pt modelId="{D0E72135-B744-4F27-8BC3-2267213FEA6B}" type="pres">
      <dgm:prSet presAssocID="{DE55A2DF-A6CA-457D-92DD-695CA1642199}" presName="composite" presStyleCnt="0"/>
      <dgm:spPr/>
    </dgm:pt>
    <dgm:pt modelId="{965AF66A-0278-4CB0-AB20-623217577EEE}" type="pres">
      <dgm:prSet presAssocID="{DE55A2DF-A6CA-457D-92DD-695CA1642199}" presName="background" presStyleLbl="node0" presStyleIdx="1" presStyleCnt="2"/>
      <dgm:spPr/>
    </dgm:pt>
    <dgm:pt modelId="{6685B50B-8C41-4771-B8DA-B358E8F4E567}" type="pres">
      <dgm:prSet presAssocID="{DE55A2DF-A6CA-457D-92DD-695CA1642199}" presName="text" presStyleLbl="fgAcc0" presStyleIdx="1" presStyleCnt="2" custScaleX="257082" custScaleY="267980" custLinFactNeighborX="2788" custLinFactNeighborY="-16623">
        <dgm:presLayoutVars>
          <dgm:chPref val="3"/>
        </dgm:presLayoutVars>
      </dgm:prSet>
      <dgm:spPr/>
      <dgm:t>
        <a:bodyPr/>
        <a:lstStyle/>
        <a:p>
          <a:endParaRPr lang="en-GB"/>
        </a:p>
      </dgm:t>
    </dgm:pt>
    <dgm:pt modelId="{2E2D2C8D-9C24-44A9-9434-943F107B4A9F}" type="pres">
      <dgm:prSet presAssocID="{DE55A2DF-A6CA-457D-92DD-695CA1642199}" presName="hierChild2" presStyleCnt="0"/>
      <dgm:spPr/>
    </dgm:pt>
    <dgm:pt modelId="{7A9C92DD-3B5F-41BA-8A0F-A29D8A461943}" type="pres">
      <dgm:prSet presAssocID="{123650C4-73DD-441D-AB09-49CD146A96FF}" presName="Name10" presStyleLbl="parChTrans1D2" presStyleIdx="3" presStyleCnt="7"/>
      <dgm:spPr/>
      <dgm:t>
        <a:bodyPr/>
        <a:lstStyle/>
        <a:p>
          <a:endParaRPr lang="en-GB"/>
        </a:p>
      </dgm:t>
    </dgm:pt>
    <dgm:pt modelId="{A77F8013-AE2A-444D-B898-34E9EC917895}" type="pres">
      <dgm:prSet presAssocID="{D87D8671-F964-48E1-8D68-5BFB29D84B23}" presName="hierRoot2" presStyleCnt="0"/>
      <dgm:spPr/>
      <dgm:t>
        <a:bodyPr/>
        <a:lstStyle/>
        <a:p>
          <a:endParaRPr lang="en-GB"/>
        </a:p>
      </dgm:t>
    </dgm:pt>
    <dgm:pt modelId="{0DFB3369-0DB8-4B10-B836-9BC1406AC69A}" type="pres">
      <dgm:prSet presAssocID="{D87D8671-F964-48E1-8D68-5BFB29D84B23}" presName="composite2" presStyleCnt="0"/>
      <dgm:spPr/>
      <dgm:t>
        <a:bodyPr/>
        <a:lstStyle/>
        <a:p>
          <a:endParaRPr lang="en-GB"/>
        </a:p>
      </dgm:t>
    </dgm:pt>
    <dgm:pt modelId="{C0117EE2-9227-429D-84F8-EDA3B03E1C8D}" type="pres">
      <dgm:prSet presAssocID="{D87D8671-F964-48E1-8D68-5BFB29D84B23}" presName="background2" presStyleLbl="node2" presStyleIdx="3" presStyleCnt="7"/>
      <dgm:spPr/>
      <dgm:t>
        <a:bodyPr/>
        <a:lstStyle/>
        <a:p>
          <a:endParaRPr lang="en-GB"/>
        </a:p>
      </dgm:t>
    </dgm:pt>
    <dgm:pt modelId="{B0028902-AC21-4B6F-96AD-4B0D4BC59B2B}" type="pres">
      <dgm:prSet presAssocID="{D87D8671-F964-48E1-8D68-5BFB29D84B23}" presName="text2" presStyleLbl="fgAcc2" presStyleIdx="3" presStyleCnt="7" custScaleX="95064" custScaleY="174666">
        <dgm:presLayoutVars>
          <dgm:chPref val="3"/>
        </dgm:presLayoutVars>
      </dgm:prSet>
      <dgm:spPr/>
      <dgm:t>
        <a:bodyPr/>
        <a:lstStyle/>
        <a:p>
          <a:endParaRPr lang="en-GB"/>
        </a:p>
      </dgm:t>
    </dgm:pt>
    <dgm:pt modelId="{8233995C-51EF-4F1C-AB2C-072D240CC955}" type="pres">
      <dgm:prSet presAssocID="{D87D8671-F964-48E1-8D68-5BFB29D84B23}" presName="hierChild3" presStyleCnt="0"/>
      <dgm:spPr/>
      <dgm:t>
        <a:bodyPr/>
        <a:lstStyle/>
        <a:p>
          <a:endParaRPr lang="en-GB"/>
        </a:p>
      </dgm:t>
    </dgm:pt>
    <dgm:pt modelId="{6D6A4188-3288-4D49-990A-ED6A913E80DC}" type="pres">
      <dgm:prSet presAssocID="{3704982A-1FC0-4037-97EE-3F49DF82E548}" presName="Name10" presStyleLbl="parChTrans1D2" presStyleIdx="4" presStyleCnt="7"/>
      <dgm:spPr/>
      <dgm:t>
        <a:bodyPr/>
        <a:lstStyle/>
        <a:p>
          <a:endParaRPr lang="en-GB"/>
        </a:p>
      </dgm:t>
    </dgm:pt>
    <dgm:pt modelId="{B92CF214-91F5-4A90-A3D5-06640D3DCAD3}" type="pres">
      <dgm:prSet presAssocID="{2069BC8F-D4AC-4F17-9DE8-87C0ABCE9398}" presName="hierRoot2" presStyleCnt="0"/>
      <dgm:spPr/>
    </dgm:pt>
    <dgm:pt modelId="{45599029-80A0-4680-BC56-2F499019ECC4}" type="pres">
      <dgm:prSet presAssocID="{2069BC8F-D4AC-4F17-9DE8-87C0ABCE9398}" presName="composite2" presStyleCnt="0"/>
      <dgm:spPr/>
    </dgm:pt>
    <dgm:pt modelId="{AA64EB9E-9934-482B-A645-5DD1A7F91C1F}" type="pres">
      <dgm:prSet presAssocID="{2069BC8F-D4AC-4F17-9DE8-87C0ABCE9398}" presName="background2" presStyleLbl="node2" presStyleIdx="4" presStyleCnt="7"/>
      <dgm:spPr/>
    </dgm:pt>
    <dgm:pt modelId="{0C302DC3-5628-499C-A841-AB4AAEEB5F66}" type="pres">
      <dgm:prSet presAssocID="{2069BC8F-D4AC-4F17-9DE8-87C0ABCE9398}" presName="text2" presStyleLbl="fgAcc2" presStyleIdx="4" presStyleCnt="7" custScaleY="179660">
        <dgm:presLayoutVars>
          <dgm:chPref val="3"/>
        </dgm:presLayoutVars>
      </dgm:prSet>
      <dgm:spPr/>
      <dgm:t>
        <a:bodyPr/>
        <a:lstStyle/>
        <a:p>
          <a:endParaRPr lang="en-GB"/>
        </a:p>
      </dgm:t>
    </dgm:pt>
    <dgm:pt modelId="{88F6C316-3E35-407F-B56A-3B79A0EF3C60}" type="pres">
      <dgm:prSet presAssocID="{2069BC8F-D4AC-4F17-9DE8-87C0ABCE9398}" presName="hierChild3" presStyleCnt="0"/>
      <dgm:spPr/>
    </dgm:pt>
    <dgm:pt modelId="{2465FFCB-E41C-4260-B421-37740901E05C}" type="pres">
      <dgm:prSet presAssocID="{F578CF68-51D9-40CB-B1DD-0619340F7E76}" presName="Name10" presStyleLbl="parChTrans1D2" presStyleIdx="5" presStyleCnt="7"/>
      <dgm:spPr/>
      <dgm:t>
        <a:bodyPr/>
        <a:lstStyle/>
        <a:p>
          <a:endParaRPr lang="en-GB"/>
        </a:p>
      </dgm:t>
    </dgm:pt>
    <dgm:pt modelId="{E93FF24F-8238-4B59-B62E-4E5B6378B6D6}" type="pres">
      <dgm:prSet presAssocID="{2A482FA2-9B0A-4558-939E-8C5F69E7B4DC}" presName="hierRoot2" presStyleCnt="0"/>
      <dgm:spPr/>
      <dgm:t>
        <a:bodyPr/>
        <a:lstStyle/>
        <a:p>
          <a:endParaRPr lang="en-GB"/>
        </a:p>
      </dgm:t>
    </dgm:pt>
    <dgm:pt modelId="{DC997F60-6EDE-4BAF-93B0-0E102EDD3AA5}" type="pres">
      <dgm:prSet presAssocID="{2A482FA2-9B0A-4558-939E-8C5F69E7B4DC}" presName="composite2" presStyleCnt="0"/>
      <dgm:spPr/>
      <dgm:t>
        <a:bodyPr/>
        <a:lstStyle/>
        <a:p>
          <a:endParaRPr lang="en-GB"/>
        </a:p>
      </dgm:t>
    </dgm:pt>
    <dgm:pt modelId="{2AAC428A-6F3D-476F-808D-51DCB2FE60D6}" type="pres">
      <dgm:prSet presAssocID="{2A482FA2-9B0A-4558-939E-8C5F69E7B4DC}" presName="background2" presStyleLbl="node2" presStyleIdx="5" presStyleCnt="7"/>
      <dgm:spPr/>
      <dgm:t>
        <a:bodyPr/>
        <a:lstStyle/>
        <a:p>
          <a:endParaRPr lang="en-GB"/>
        </a:p>
      </dgm:t>
    </dgm:pt>
    <dgm:pt modelId="{486AF9DC-70F3-4DD9-A887-472A93D97F46}" type="pres">
      <dgm:prSet presAssocID="{2A482FA2-9B0A-4558-939E-8C5F69E7B4DC}" presName="text2" presStyleLbl="fgAcc2" presStyleIdx="5" presStyleCnt="7" custScaleX="108738" custScaleY="179007">
        <dgm:presLayoutVars>
          <dgm:chPref val="3"/>
        </dgm:presLayoutVars>
      </dgm:prSet>
      <dgm:spPr/>
      <dgm:t>
        <a:bodyPr/>
        <a:lstStyle/>
        <a:p>
          <a:endParaRPr lang="en-GB"/>
        </a:p>
      </dgm:t>
    </dgm:pt>
    <dgm:pt modelId="{B47AAD10-28B7-4FF8-8722-AC877067D622}" type="pres">
      <dgm:prSet presAssocID="{2A482FA2-9B0A-4558-939E-8C5F69E7B4DC}" presName="hierChild3" presStyleCnt="0"/>
      <dgm:spPr/>
      <dgm:t>
        <a:bodyPr/>
        <a:lstStyle/>
        <a:p>
          <a:endParaRPr lang="en-GB"/>
        </a:p>
      </dgm:t>
    </dgm:pt>
    <dgm:pt modelId="{B1F11CD7-8514-4D7A-A717-C27716690E7A}" type="pres">
      <dgm:prSet presAssocID="{8C1B6381-5149-4727-ACEB-F8C8695E16B1}" presName="Name10" presStyleLbl="parChTrans1D2" presStyleIdx="6" presStyleCnt="7"/>
      <dgm:spPr/>
      <dgm:t>
        <a:bodyPr/>
        <a:lstStyle/>
        <a:p>
          <a:endParaRPr lang="en-GB"/>
        </a:p>
      </dgm:t>
    </dgm:pt>
    <dgm:pt modelId="{D042FD77-93B5-4379-B10F-486315C60392}" type="pres">
      <dgm:prSet presAssocID="{26ECBF0A-C69F-49FB-8A1E-4679FA9000F3}" presName="hierRoot2" presStyleCnt="0"/>
      <dgm:spPr/>
    </dgm:pt>
    <dgm:pt modelId="{3CE3CFEA-A8EA-49AC-82AA-16EF520ADA55}" type="pres">
      <dgm:prSet presAssocID="{26ECBF0A-C69F-49FB-8A1E-4679FA9000F3}" presName="composite2" presStyleCnt="0"/>
      <dgm:spPr/>
    </dgm:pt>
    <dgm:pt modelId="{DE3B4C11-82CA-4529-9819-60E5BBE09E5E}" type="pres">
      <dgm:prSet presAssocID="{26ECBF0A-C69F-49FB-8A1E-4679FA9000F3}" presName="background2" presStyleLbl="node2" presStyleIdx="6" presStyleCnt="7"/>
      <dgm:spPr/>
    </dgm:pt>
    <dgm:pt modelId="{E57456AE-9CE3-4908-8737-3D721CD5FC39}" type="pres">
      <dgm:prSet presAssocID="{26ECBF0A-C69F-49FB-8A1E-4679FA9000F3}" presName="text2" presStyleLbl="fgAcc2" presStyleIdx="6" presStyleCnt="7" custScaleY="153728">
        <dgm:presLayoutVars>
          <dgm:chPref val="3"/>
        </dgm:presLayoutVars>
      </dgm:prSet>
      <dgm:spPr/>
      <dgm:t>
        <a:bodyPr/>
        <a:lstStyle/>
        <a:p>
          <a:endParaRPr lang="en-GB"/>
        </a:p>
      </dgm:t>
    </dgm:pt>
    <dgm:pt modelId="{872BD4FB-B07C-4465-81E9-8B9E90807D58}" type="pres">
      <dgm:prSet presAssocID="{26ECBF0A-C69F-49FB-8A1E-4679FA9000F3}" presName="hierChild3" presStyleCnt="0"/>
      <dgm:spPr/>
    </dgm:pt>
    <dgm:pt modelId="{C095E8D7-6D50-42A8-B9E6-52CBCC6D9715}" type="pres">
      <dgm:prSet presAssocID="{13C2F829-4597-419B-9C26-EE311B32B768}" presName="Name17" presStyleLbl="parChTrans1D3" presStyleIdx="2" presStyleCnt="4"/>
      <dgm:spPr/>
      <dgm:t>
        <a:bodyPr/>
        <a:lstStyle/>
        <a:p>
          <a:endParaRPr lang="en-GB"/>
        </a:p>
      </dgm:t>
    </dgm:pt>
    <dgm:pt modelId="{9AB0A496-30BE-4B67-A83E-BE292916C561}" type="pres">
      <dgm:prSet presAssocID="{5E4CFA61-7E2B-4B09-80B7-9E7455450D6D}" presName="hierRoot3" presStyleCnt="0"/>
      <dgm:spPr/>
      <dgm:t>
        <a:bodyPr/>
        <a:lstStyle/>
        <a:p>
          <a:endParaRPr lang="en-GB"/>
        </a:p>
      </dgm:t>
    </dgm:pt>
    <dgm:pt modelId="{36C3AC42-62B7-4713-B0EE-DA9EA67E0D62}" type="pres">
      <dgm:prSet presAssocID="{5E4CFA61-7E2B-4B09-80B7-9E7455450D6D}" presName="composite3" presStyleCnt="0"/>
      <dgm:spPr/>
      <dgm:t>
        <a:bodyPr/>
        <a:lstStyle/>
        <a:p>
          <a:endParaRPr lang="en-GB"/>
        </a:p>
      </dgm:t>
    </dgm:pt>
    <dgm:pt modelId="{A894528A-4824-4E4C-9610-CC2A6A0A4D80}" type="pres">
      <dgm:prSet presAssocID="{5E4CFA61-7E2B-4B09-80B7-9E7455450D6D}" presName="background3" presStyleLbl="node3" presStyleIdx="2" presStyleCnt="4"/>
      <dgm:spPr/>
      <dgm:t>
        <a:bodyPr/>
        <a:lstStyle/>
        <a:p>
          <a:endParaRPr lang="en-GB"/>
        </a:p>
      </dgm:t>
    </dgm:pt>
    <dgm:pt modelId="{3EF2FF60-7761-422B-A635-52150551E4BF}" type="pres">
      <dgm:prSet presAssocID="{5E4CFA61-7E2B-4B09-80B7-9E7455450D6D}" presName="text3" presStyleLbl="fgAcc3" presStyleIdx="2" presStyleCnt="4" custScaleX="86484" custScaleY="165356" custLinFactNeighborX="-9667" custLinFactNeighborY="23258">
        <dgm:presLayoutVars>
          <dgm:chPref val="3"/>
        </dgm:presLayoutVars>
      </dgm:prSet>
      <dgm:spPr/>
      <dgm:t>
        <a:bodyPr/>
        <a:lstStyle/>
        <a:p>
          <a:endParaRPr lang="en-GB"/>
        </a:p>
      </dgm:t>
    </dgm:pt>
    <dgm:pt modelId="{1E66D54B-0857-40F5-B1B9-155958CC71D4}" type="pres">
      <dgm:prSet presAssocID="{5E4CFA61-7E2B-4B09-80B7-9E7455450D6D}" presName="hierChild4" presStyleCnt="0"/>
      <dgm:spPr/>
      <dgm:t>
        <a:bodyPr/>
        <a:lstStyle/>
        <a:p>
          <a:endParaRPr lang="en-GB"/>
        </a:p>
      </dgm:t>
    </dgm:pt>
    <dgm:pt modelId="{C5ACA268-61A1-4D5C-A3A0-A0195CF6005A}" type="pres">
      <dgm:prSet presAssocID="{A5DABB12-19C8-4F5D-BA4C-A2F5F3713AD4}" presName="Name17" presStyleLbl="parChTrans1D3" presStyleIdx="3" presStyleCnt="4"/>
      <dgm:spPr/>
      <dgm:t>
        <a:bodyPr/>
        <a:lstStyle/>
        <a:p>
          <a:endParaRPr lang="en-GB"/>
        </a:p>
      </dgm:t>
    </dgm:pt>
    <dgm:pt modelId="{50CE1E4A-C2EE-4078-8AE7-F1F8C00369EF}" type="pres">
      <dgm:prSet presAssocID="{64F1A8FD-4184-4338-89D0-C355113CBC40}" presName="hierRoot3" presStyleCnt="0"/>
      <dgm:spPr/>
      <dgm:t>
        <a:bodyPr/>
        <a:lstStyle/>
        <a:p>
          <a:endParaRPr lang="en-GB"/>
        </a:p>
      </dgm:t>
    </dgm:pt>
    <dgm:pt modelId="{52B1307D-A51E-442F-883E-62139AE5AA08}" type="pres">
      <dgm:prSet presAssocID="{64F1A8FD-4184-4338-89D0-C355113CBC40}" presName="composite3" presStyleCnt="0"/>
      <dgm:spPr/>
      <dgm:t>
        <a:bodyPr/>
        <a:lstStyle/>
        <a:p>
          <a:endParaRPr lang="en-GB"/>
        </a:p>
      </dgm:t>
    </dgm:pt>
    <dgm:pt modelId="{32345FEC-1E60-4332-884F-E79250DCE1D9}" type="pres">
      <dgm:prSet presAssocID="{64F1A8FD-4184-4338-89D0-C355113CBC40}" presName="background3" presStyleLbl="node3" presStyleIdx="3" presStyleCnt="4"/>
      <dgm:spPr/>
      <dgm:t>
        <a:bodyPr/>
        <a:lstStyle/>
        <a:p>
          <a:endParaRPr lang="en-GB"/>
        </a:p>
      </dgm:t>
    </dgm:pt>
    <dgm:pt modelId="{59DEA652-6C10-499A-B23A-99119CAECC0D}" type="pres">
      <dgm:prSet presAssocID="{64F1A8FD-4184-4338-89D0-C355113CBC40}" presName="text3" presStyleLbl="fgAcc3" presStyleIdx="3" presStyleCnt="4" custScaleX="81158" custScaleY="162152" custLinFactNeighborX="-9667" custLinFactNeighborY="23258">
        <dgm:presLayoutVars>
          <dgm:chPref val="3"/>
        </dgm:presLayoutVars>
      </dgm:prSet>
      <dgm:spPr/>
      <dgm:t>
        <a:bodyPr/>
        <a:lstStyle/>
        <a:p>
          <a:endParaRPr lang="en-GB"/>
        </a:p>
      </dgm:t>
    </dgm:pt>
    <dgm:pt modelId="{053F2131-05A1-40AF-9215-76166EF27A72}" type="pres">
      <dgm:prSet presAssocID="{64F1A8FD-4184-4338-89D0-C355113CBC40}" presName="hierChild4" presStyleCnt="0"/>
      <dgm:spPr/>
      <dgm:t>
        <a:bodyPr/>
        <a:lstStyle/>
        <a:p>
          <a:endParaRPr lang="en-GB"/>
        </a:p>
      </dgm:t>
    </dgm:pt>
  </dgm:ptLst>
  <dgm:cxnLst>
    <dgm:cxn modelId="{36A1E1C6-005F-45ED-B120-7EFE64845237}" type="presOf" srcId="{2A482FA2-9B0A-4558-939E-8C5F69E7B4DC}" destId="{486AF9DC-70F3-4DD9-A887-472A93D97F46}" srcOrd="0" destOrd="0" presId="urn:microsoft.com/office/officeart/2005/8/layout/hierarchy1"/>
    <dgm:cxn modelId="{6A176637-E299-4452-B358-59AC80EB3B3A}" srcId="{574478B2-E840-477B-9DF6-46D828E62E2E}" destId="{B798A749-7FF4-4DAA-890B-0400CC26CBD3}" srcOrd="1" destOrd="0" parTransId="{7C284EE2-E549-4F5E-B003-3014F56E9FDE}" sibTransId="{3B9E8093-A572-4B8C-AC92-B05EDE4EABD5}"/>
    <dgm:cxn modelId="{70FE05D9-05D0-496F-87B8-EF3CEFAE616E}" type="presOf" srcId="{8C1B6381-5149-4727-ACEB-F8C8695E16B1}" destId="{B1F11CD7-8514-4D7A-A717-C27716690E7A}" srcOrd="0" destOrd="0" presId="urn:microsoft.com/office/officeart/2005/8/layout/hierarchy1"/>
    <dgm:cxn modelId="{0E1B8DB2-C4C7-415F-BA02-034424E93C3B}" srcId="{26ECBF0A-C69F-49FB-8A1E-4679FA9000F3}" destId="{5E4CFA61-7E2B-4B09-80B7-9E7455450D6D}" srcOrd="0" destOrd="0" parTransId="{13C2F829-4597-419B-9C26-EE311B32B768}" sibTransId="{4035C224-81CE-48BD-BF1F-4FD7C3AAA0E1}"/>
    <dgm:cxn modelId="{95809BD2-20DE-4160-8365-015C474C407C}" srcId="{574478B2-E840-477B-9DF6-46D828E62E2E}" destId="{8FF99545-9AEE-4979-8B5F-E02C0C1A84A0}" srcOrd="0" destOrd="0" parTransId="{157792C2-E014-4C58-9ABC-48BC61EF6959}" sibTransId="{557945D9-B33E-4705-82A3-E4CA8E922407}"/>
    <dgm:cxn modelId="{4C2B67BB-17D3-4E11-BB6C-CD69BFE8D860}" type="presOf" srcId="{F578CF68-51D9-40CB-B1DD-0619340F7E76}" destId="{2465FFCB-E41C-4260-B421-37740901E05C}" srcOrd="0" destOrd="0" presId="urn:microsoft.com/office/officeart/2005/8/layout/hierarchy1"/>
    <dgm:cxn modelId="{F62148EB-2B72-4606-893B-5D0497D97A16}" type="presOf" srcId="{3407DF39-04E1-47F2-B3C6-ECFA039E1D42}" destId="{955044AE-96C1-451E-B01B-3B409AEF27C0}" srcOrd="0" destOrd="0" presId="urn:microsoft.com/office/officeart/2005/8/layout/hierarchy1"/>
    <dgm:cxn modelId="{0F42E81B-E094-4579-AE6F-AC36FE42432F}" srcId="{3407DF39-04E1-47F2-B3C6-ECFA039E1D42}" destId="{56634538-542D-4B6E-A02E-A0FA65D7DA75}" srcOrd="0" destOrd="0" parTransId="{B49ADFB4-9A85-4F8E-9B94-2AF813D5297E}" sibTransId="{1E0895BA-E265-469A-B9EC-F3DA07E822E5}"/>
    <dgm:cxn modelId="{15E0B9D9-DDC8-4755-AC9E-FC8FFB6CF5ED}" type="presOf" srcId="{D7A88B64-2CB1-4EEF-B29A-2FF6DF5FDC95}" destId="{251EBD0C-B4B5-4FC1-98CD-0EB080F669F8}" srcOrd="0" destOrd="0" presId="urn:microsoft.com/office/officeart/2005/8/layout/hierarchy1"/>
    <dgm:cxn modelId="{FD7F93E4-5D84-4F0C-A869-42F309548422}" type="presOf" srcId="{574478B2-E840-477B-9DF6-46D828E62E2E}" destId="{6A9E6E3D-E21E-43F1-B6F5-4664204B8651}" srcOrd="0" destOrd="0" presId="urn:microsoft.com/office/officeart/2005/8/layout/hierarchy1"/>
    <dgm:cxn modelId="{D37293AC-E7AA-49DB-9EC2-12B539349669}" type="presOf" srcId="{87323014-2F3A-466F-A953-0EEEBC191AB7}" destId="{4328A316-BF9A-475D-8148-A5601C404A6E}" srcOrd="0" destOrd="0" presId="urn:microsoft.com/office/officeart/2005/8/layout/hierarchy1"/>
    <dgm:cxn modelId="{7B785D96-EE07-4FAF-A66D-E25FA3FE20A4}" srcId="{3407DF39-04E1-47F2-B3C6-ECFA039E1D42}" destId="{D7A88B64-2CB1-4EEF-B29A-2FF6DF5FDC95}" srcOrd="1" destOrd="0" parTransId="{F58B19CB-8FC3-4012-B6FA-926E20003F79}" sibTransId="{446DD6AC-7B40-4EB4-8728-8BC409520F40}"/>
    <dgm:cxn modelId="{732660AA-4E5F-43B0-B584-1F3513F1BA3B}" type="presOf" srcId="{B798A749-7FF4-4DAA-890B-0400CC26CBD3}" destId="{0699A930-B732-4DF7-AABE-2F86A55BDEA4}" srcOrd="0" destOrd="0" presId="urn:microsoft.com/office/officeart/2005/8/layout/hierarchy1"/>
    <dgm:cxn modelId="{55B61184-30F1-45C9-840D-B6054A7A0D3C}" type="presOf" srcId="{5E4CFA61-7E2B-4B09-80B7-9E7455450D6D}" destId="{3EF2FF60-7761-422B-A635-52150551E4BF}" srcOrd="0" destOrd="0" presId="urn:microsoft.com/office/officeart/2005/8/layout/hierarchy1"/>
    <dgm:cxn modelId="{13FB31E5-A51C-4031-9F03-2A3402E30E0F}" type="presOf" srcId="{123650C4-73DD-441D-AB09-49CD146A96FF}" destId="{7A9C92DD-3B5F-41BA-8A0F-A29D8A461943}" srcOrd="0" destOrd="0" presId="urn:microsoft.com/office/officeart/2005/8/layout/hierarchy1"/>
    <dgm:cxn modelId="{DCFE9121-E369-4A40-A5EB-365A79A0B7C6}" type="presOf" srcId="{7C284EE2-E549-4F5E-B003-3014F56E9FDE}" destId="{FB27F6E7-13BD-4C21-A7D1-3E668194DB46}" srcOrd="0" destOrd="0" presId="urn:microsoft.com/office/officeart/2005/8/layout/hierarchy1"/>
    <dgm:cxn modelId="{0639EB83-4112-4E1F-B575-3A29B82B462F}" type="presOf" srcId="{F58B19CB-8FC3-4012-B6FA-926E20003F79}" destId="{37B9A2C5-80D7-4371-BEFD-C1A168BD605F}" srcOrd="0" destOrd="0" presId="urn:microsoft.com/office/officeart/2005/8/layout/hierarchy1"/>
    <dgm:cxn modelId="{3585672F-0C54-4DDA-9349-C5E9C1011AF4}" srcId="{574478B2-E840-477B-9DF6-46D828E62E2E}" destId="{3407DF39-04E1-47F2-B3C6-ECFA039E1D42}" srcOrd="2" destOrd="0" parTransId="{09BFEBBD-E5D0-46FB-8803-9E42BBA50361}" sibTransId="{93A560F1-4F33-4B0A-B32F-17F5C4CA74A8}"/>
    <dgm:cxn modelId="{C962C720-7238-4DFB-B8DC-42C6985E8EB6}" type="presOf" srcId="{B49ADFB4-9A85-4F8E-9B94-2AF813D5297E}" destId="{A5165E6A-6142-4C88-B74B-026E60C0FABD}" srcOrd="0" destOrd="0" presId="urn:microsoft.com/office/officeart/2005/8/layout/hierarchy1"/>
    <dgm:cxn modelId="{D1CD85F3-C2A3-462C-9E7C-90CB97254F42}" type="presOf" srcId="{157792C2-E014-4C58-9ABC-48BC61EF6959}" destId="{FE81903C-E43C-4C89-A644-6C5530DFAC22}" srcOrd="0" destOrd="0" presId="urn:microsoft.com/office/officeart/2005/8/layout/hierarchy1"/>
    <dgm:cxn modelId="{4BAD709F-C861-4BF3-BCC1-E75CC5D59137}" srcId="{DE55A2DF-A6CA-457D-92DD-695CA1642199}" destId="{2069BC8F-D4AC-4F17-9DE8-87C0ABCE9398}" srcOrd="1" destOrd="0" parTransId="{3704982A-1FC0-4037-97EE-3F49DF82E548}" sibTransId="{D821A8C1-1E72-471A-8372-8497E8A089A6}"/>
    <dgm:cxn modelId="{B5519B93-C7F6-4DF4-8630-5EA10379B9DD}" type="presOf" srcId="{56634538-542D-4B6E-A02E-A0FA65D7DA75}" destId="{276E48CD-61A6-4020-995C-815E2BB3CACC}" srcOrd="0" destOrd="0" presId="urn:microsoft.com/office/officeart/2005/8/layout/hierarchy1"/>
    <dgm:cxn modelId="{D95D6498-0E8C-4030-8177-B32EF32C0829}" type="presOf" srcId="{13C2F829-4597-419B-9C26-EE311B32B768}" destId="{C095E8D7-6D50-42A8-B9E6-52CBCC6D9715}" srcOrd="0" destOrd="0" presId="urn:microsoft.com/office/officeart/2005/8/layout/hierarchy1"/>
    <dgm:cxn modelId="{5A5CCCC8-0B01-4B34-9F45-18E9AEEAC5B8}" type="presOf" srcId="{3704982A-1FC0-4037-97EE-3F49DF82E548}" destId="{6D6A4188-3288-4D49-990A-ED6A913E80DC}" srcOrd="0" destOrd="0" presId="urn:microsoft.com/office/officeart/2005/8/layout/hierarchy1"/>
    <dgm:cxn modelId="{9DA00C74-47F2-430B-AEC6-87894D9C74B2}" type="presOf" srcId="{A5DABB12-19C8-4F5D-BA4C-A2F5F3713AD4}" destId="{C5ACA268-61A1-4D5C-A3A0-A0195CF6005A}" srcOrd="0" destOrd="0" presId="urn:microsoft.com/office/officeart/2005/8/layout/hierarchy1"/>
    <dgm:cxn modelId="{5E6F24D5-1F7B-47BB-8089-AFDDF5662A4D}" type="presOf" srcId="{8FF99545-9AEE-4979-8B5F-E02C0C1A84A0}" destId="{68B4791B-F750-4264-8D0B-0E347C3DEC30}" srcOrd="0" destOrd="0" presId="urn:microsoft.com/office/officeart/2005/8/layout/hierarchy1"/>
    <dgm:cxn modelId="{6F0B01D9-897D-455E-9E5E-6C05D7E90880}" type="presOf" srcId="{64F1A8FD-4184-4338-89D0-C355113CBC40}" destId="{59DEA652-6C10-499A-B23A-99119CAECC0D}" srcOrd="0" destOrd="0" presId="urn:microsoft.com/office/officeart/2005/8/layout/hierarchy1"/>
    <dgm:cxn modelId="{A8981A8E-77DE-4F6D-B3C2-B8A57969F455}" srcId="{87323014-2F3A-466F-A953-0EEEBC191AB7}" destId="{574478B2-E840-477B-9DF6-46D828E62E2E}" srcOrd="0" destOrd="0" parTransId="{86CBBE8C-61DB-496B-90A8-C9098796C9BB}" sibTransId="{9F768B44-B248-46B2-8FCF-70856147D8EF}"/>
    <dgm:cxn modelId="{FCFA3F0F-DD78-4D07-B4DA-120E9036267C}" srcId="{87323014-2F3A-466F-A953-0EEEBC191AB7}" destId="{DE55A2DF-A6CA-457D-92DD-695CA1642199}" srcOrd="1" destOrd="0" parTransId="{6EE53433-BF8A-443F-BC68-3BFD9A358673}" sibTransId="{15646E59-4FFE-4900-8C64-816D8D385ABA}"/>
    <dgm:cxn modelId="{C0A28E7E-7FB2-4FD6-85AC-14A67B957703}" srcId="{DE55A2DF-A6CA-457D-92DD-695CA1642199}" destId="{D87D8671-F964-48E1-8D68-5BFB29D84B23}" srcOrd="0" destOrd="0" parTransId="{123650C4-73DD-441D-AB09-49CD146A96FF}" sibTransId="{F9756D87-0D52-4448-800E-D75E7C458BF7}"/>
    <dgm:cxn modelId="{D75E66F2-611B-4389-8248-12C70322617F}" type="presOf" srcId="{DE55A2DF-A6CA-457D-92DD-695CA1642199}" destId="{6685B50B-8C41-4771-B8DA-B358E8F4E567}" srcOrd="0" destOrd="0" presId="urn:microsoft.com/office/officeart/2005/8/layout/hierarchy1"/>
    <dgm:cxn modelId="{0CB93EE8-F8DF-4D18-BA3E-E3BB7C30BDA8}" srcId="{DE55A2DF-A6CA-457D-92DD-695CA1642199}" destId="{2A482FA2-9B0A-4558-939E-8C5F69E7B4DC}" srcOrd="2" destOrd="0" parTransId="{F578CF68-51D9-40CB-B1DD-0619340F7E76}" sibTransId="{44483E52-4052-4CE9-9352-D840E7C354B9}"/>
    <dgm:cxn modelId="{21D601D6-3D52-46DB-93B8-80363F4962DB}" srcId="{26ECBF0A-C69F-49FB-8A1E-4679FA9000F3}" destId="{64F1A8FD-4184-4338-89D0-C355113CBC40}" srcOrd="1" destOrd="0" parTransId="{A5DABB12-19C8-4F5D-BA4C-A2F5F3713AD4}" sibTransId="{34022B5A-417F-41D1-8F60-24EE955812AD}"/>
    <dgm:cxn modelId="{257CB913-C5DE-4B48-9CD5-85B8F2F60956}" type="presOf" srcId="{09BFEBBD-E5D0-46FB-8803-9E42BBA50361}" destId="{824B2AFA-5C85-431E-B422-4671ADF703B7}" srcOrd="0" destOrd="0" presId="urn:microsoft.com/office/officeart/2005/8/layout/hierarchy1"/>
    <dgm:cxn modelId="{613DF0C6-596E-43AC-9F9B-4DF9AC96ADB7}" type="presOf" srcId="{2069BC8F-D4AC-4F17-9DE8-87C0ABCE9398}" destId="{0C302DC3-5628-499C-A841-AB4AAEEB5F66}" srcOrd="0" destOrd="0" presId="urn:microsoft.com/office/officeart/2005/8/layout/hierarchy1"/>
    <dgm:cxn modelId="{26D438C8-3E0B-45F2-8086-A81B98D1189D}" type="presOf" srcId="{26ECBF0A-C69F-49FB-8A1E-4679FA9000F3}" destId="{E57456AE-9CE3-4908-8737-3D721CD5FC39}" srcOrd="0" destOrd="0" presId="urn:microsoft.com/office/officeart/2005/8/layout/hierarchy1"/>
    <dgm:cxn modelId="{4253C218-0986-4ACD-94F9-45D982E53BB8}" type="presOf" srcId="{D87D8671-F964-48E1-8D68-5BFB29D84B23}" destId="{B0028902-AC21-4B6F-96AD-4B0D4BC59B2B}" srcOrd="0" destOrd="0" presId="urn:microsoft.com/office/officeart/2005/8/layout/hierarchy1"/>
    <dgm:cxn modelId="{EAAEDA65-CA96-45D9-80F9-FCF94C4EDEAC}" srcId="{DE55A2DF-A6CA-457D-92DD-695CA1642199}" destId="{26ECBF0A-C69F-49FB-8A1E-4679FA9000F3}" srcOrd="3" destOrd="0" parTransId="{8C1B6381-5149-4727-ACEB-F8C8695E16B1}" sibTransId="{7B5C882A-982C-4FEE-AE96-020CC882E0B9}"/>
    <dgm:cxn modelId="{10CB64B6-BF98-49E4-863E-7660325844B0}" type="presParOf" srcId="{4328A316-BF9A-475D-8148-A5601C404A6E}" destId="{F9948067-FBCE-4547-9C49-7D3FC36E6025}" srcOrd="0" destOrd="0" presId="urn:microsoft.com/office/officeart/2005/8/layout/hierarchy1"/>
    <dgm:cxn modelId="{47897F74-8007-4B04-A388-0E5E3097C2D6}" type="presParOf" srcId="{F9948067-FBCE-4547-9C49-7D3FC36E6025}" destId="{73E06E1E-0166-4066-9A03-18F7B777B7EB}" srcOrd="0" destOrd="0" presId="urn:microsoft.com/office/officeart/2005/8/layout/hierarchy1"/>
    <dgm:cxn modelId="{FE59BA39-2BD2-4777-B397-03D555C97114}" type="presParOf" srcId="{73E06E1E-0166-4066-9A03-18F7B777B7EB}" destId="{835DC758-5AA1-48D8-965E-CADAEA1A3728}" srcOrd="0" destOrd="0" presId="urn:microsoft.com/office/officeart/2005/8/layout/hierarchy1"/>
    <dgm:cxn modelId="{6381184D-AC0F-40EB-ABD2-C94B4DF90EF6}" type="presParOf" srcId="{73E06E1E-0166-4066-9A03-18F7B777B7EB}" destId="{6A9E6E3D-E21E-43F1-B6F5-4664204B8651}" srcOrd="1" destOrd="0" presId="urn:microsoft.com/office/officeart/2005/8/layout/hierarchy1"/>
    <dgm:cxn modelId="{928C84C1-C643-4531-B8E2-CA11A44404FA}" type="presParOf" srcId="{F9948067-FBCE-4547-9C49-7D3FC36E6025}" destId="{8CC742E8-56D7-420D-A71C-FD1EC58DCEC5}" srcOrd="1" destOrd="0" presId="urn:microsoft.com/office/officeart/2005/8/layout/hierarchy1"/>
    <dgm:cxn modelId="{057DD633-2129-4A4C-BD28-F97630D2EA57}" type="presParOf" srcId="{8CC742E8-56D7-420D-A71C-FD1EC58DCEC5}" destId="{FE81903C-E43C-4C89-A644-6C5530DFAC22}" srcOrd="0" destOrd="0" presId="urn:microsoft.com/office/officeart/2005/8/layout/hierarchy1"/>
    <dgm:cxn modelId="{E4905EC5-792E-4799-87C1-CA4DEF3775A8}" type="presParOf" srcId="{8CC742E8-56D7-420D-A71C-FD1EC58DCEC5}" destId="{69C385D8-93F8-4414-B9F1-7E7A25E83ECB}" srcOrd="1" destOrd="0" presId="urn:microsoft.com/office/officeart/2005/8/layout/hierarchy1"/>
    <dgm:cxn modelId="{86E945F5-272C-4C0D-ABEB-8912E3972740}" type="presParOf" srcId="{69C385D8-93F8-4414-B9F1-7E7A25E83ECB}" destId="{997B9F19-EF38-4689-8165-C9D3D47088AC}" srcOrd="0" destOrd="0" presId="urn:microsoft.com/office/officeart/2005/8/layout/hierarchy1"/>
    <dgm:cxn modelId="{B93F36DF-604D-42B6-B220-698F7303AF24}" type="presParOf" srcId="{997B9F19-EF38-4689-8165-C9D3D47088AC}" destId="{7FF79FFF-B8DF-4EA9-B52F-7B4766F0D8D5}" srcOrd="0" destOrd="0" presId="urn:microsoft.com/office/officeart/2005/8/layout/hierarchy1"/>
    <dgm:cxn modelId="{B3BD4E32-D6BA-4C49-9D5D-E4714BE6DA0D}" type="presParOf" srcId="{997B9F19-EF38-4689-8165-C9D3D47088AC}" destId="{68B4791B-F750-4264-8D0B-0E347C3DEC30}" srcOrd="1" destOrd="0" presId="urn:microsoft.com/office/officeart/2005/8/layout/hierarchy1"/>
    <dgm:cxn modelId="{B7C00A7F-7A21-4BC5-862E-F485A62C9A39}" type="presParOf" srcId="{69C385D8-93F8-4414-B9F1-7E7A25E83ECB}" destId="{C70B838E-67BB-43D1-B6E5-5410A726F350}" srcOrd="1" destOrd="0" presId="urn:microsoft.com/office/officeart/2005/8/layout/hierarchy1"/>
    <dgm:cxn modelId="{32F042FB-E86C-48AA-8637-4165CDB134ED}" type="presParOf" srcId="{8CC742E8-56D7-420D-A71C-FD1EC58DCEC5}" destId="{FB27F6E7-13BD-4C21-A7D1-3E668194DB46}" srcOrd="2" destOrd="0" presId="urn:microsoft.com/office/officeart/2005/8/layout/hierarchy1"/>
    <dgm:cxn modelId="{CF13DC3A-95DB-4EB7-822B-127678F8F18D}" type="presParOf" srcId="{8CC742E8-56D7-420D-A71C-FD1EC58DCEC5}" destId="{80A64BE4-EF09-4009-ABA1-E3AB03052E78}" srcOrd="3" destOrd="0" presId="urn:microsoft.com/office/officeart/2005/8/layout/hierarchy1"/>
    <dgm:cxn modelId="{36544383-0A12-46FE-893B-2F93F278EF9A}" type="presParOf" srcId="{80A64BE4-EF09-4009-ABA1-E3AB03052E78}" destId="{7E24B6C3-B37A-4D7D-AD6F-705A88A22FB5}" srcOrd="0" destOrd="0" presId="urn:microsoft.com/office/officeart/2005/8/layout/hierarchy1"/>
    <dgm:cxn modelId="{AA6073B1-343C-4E1A-9C03-EF245C4457C2}" type="presParOf" srcId="{7E24B6C3-B37A-4D7D-AD6F-705A88A22FB5}" destId="{EB207533-ECD3-46C5-AAD2-C144386ECB7E}" srcOrd="0" destOrd="0" presId="urn:microsoft.com/office/officeart/2005/8/layout/hierarchy1"/>
    <dgm:cxn modelId="{7B04E0B5-9254-4DB7-A010-F6402746626C}" type="presParOf" srcId="{7E24B6C3-B37A-4D7D-AD6F-705A88A22FB5}" destId="{0699A930-B732-4DF7-AABE-2F86A55BDEA4}" srcOrd="1" destOrd="0" presId="urn:microsoft.com/office/officeart/2005/8/layout/hierarchy1"/>
    <dgm:cxn modelId="{C8897FEB-E8F2-4DA8-8B25-DBF09F0E229F}" type="presParOf" srcId="{80A64BE4-EF09-4009-ABA1-E3AB03052E78}" destId="{0BD0A60E-73B9-446A-8085-1FFE7825D9F7}" srcOrd="1" destOrd="0" presId="urn:microsoft.com/office/officeart/2005/8/layout/hierarchy1"/>
    <dgm:cxn modelId="{AE9B44FC-003E-494C-9E00-1729F03FC2F6}" type="presParOf" srcId="{8CC742E8-56D7-420D-A71C-FD1EC58DCEC5}" destId="{824B2AFA-5C85-431E-B422-4671ADF703B7}" srcOrd="4" destOrd="0" presId="urn:microsoft.com/office/officeart/2005/8/layout/hierarchy1"/>
    <dgm:cxn modelId="{87B3C989-C2CA-4594-8442-FCC16DFF6B37}" type="presParOf" srcId="{8CC742E8-56D7-420D-A71C-FD1EC58DCEC5}" destId="{61554138-FBC3-43A1-9607-B2CC65D5CAB0}" srcOrd="5" destOrd="0" presId="urn:microsoft.com/office/officeart/2005/8/layout/hierarchy1"/>
    <dgm:cxn modelId="{A1C1F9DC-376F-4AF4-8B1D-746B4ED02FEA}" type="presParOf" srcId="{61554138-FBC3-43A1-9607-B2CC65D5CAB0}" destId="{8EDA9E00-DD9D-4C09-8437-2B3B98A5E467}" srcOrd="0" destOrd="0" presId="urn:microsoft.com/office/officeart/2005/8/layout/hierarchy1"/>
    <dgm:cxn modelId="{798F613B-457A-41F7-BBFE-CC34C2F5B44D}" type="presParOf" srcId="{8EDA9E00-DD9D-4C09-8437-2B3B98A5E467}" destId="{A5C43C9C-1E9B-472D-922B-2C398B086204}" srcOrd="0" destOrd="0" presId="urn:microsoft.com/office/officeart/2005/8/layout/hierarchy1"/>
    <dgm:cxn modelId="{1DE22C68-B0B4-451C-A39A-93799FDD9000}" type="presParOf" srcId="{8EDA9E00-DD9D-4C09-8437-2B3B98A5E467}" destId="{955044AE-96C1-451E-B01B-3B409AEF27C0}" srcOrd="1" destOrd="0" presId="urn:microsoft.com/office/officeart/2005/8/layout/hierarchy1"/>
    <dgm:cxn modelId="{0E907E6A-69F2-4B1F-9D6E-CCDF5570360E}" type="presParOf" srcId="{61554138-FBC3-43A1-9607-B2CC65D5CAB0}" destId="{4CCF9F73-0443-4BA3-8DD7-69D86D3FA776}" srcOrd="1" destOrd="0" presId="urn:microsoft.com/office/officeart/2005/8/layout/hierarchy1"/>
    <dgm:cxn modelId="{DB1E7D11-7F4A-4F58-9979-0ABD76DC58E9}" type="presParOf" srcId="{4CCF9F73-0443-4BA3-8DD7-69D86D3FA776}" destId="{A5165E6A-6142-4C88-B74B-026E60C0FABD}" srcOrd="0" destOrd="0" presId="urn:microsoft.com/office/officeart/2005/8/layout/hierarchy1"/>
    <dgm:cxn modelId="{EB809118-9E8A-4691-AA98-C854A68E7088}" type="presParOf" srcId="{4CCF9F73-0443-4BA3-8DD7-69D86D3FA776}" destId="{269E0F9C-A27B-4D35-9973-5C8086D2CD82}" srcOrd="1" destOrd="0" presId="urn:microsoft.com/office/officeart/2005/8/layout/hierarchy1"/>
    <dgm:cxn modelId="{456D04BF-008E-447A-9A7A-F487A310865C}" type="presParOf" srcId="{269E0F9C-A27B-4D35-9973-5C8086D2CD82}" destId="{66269C6C-41F8-4741-9DE8-DF3AE2173380}" srcOrd="0" destOrd="0" presId="urn:microsoft.com/office/officeart/2005/8/layout/hierarchy1"/>
    <dgm:cxn modelId="{57218E35-2BCC-4CE1-9F71-B13277280C82}" type="presParOf" srcId="{66269C6C-41F8-4741-9DE8-DF3AE2173380}" destId="{4A76E006-4ED8-4CA3-A366-1875C8E36835}" srcOrd="0" destOrd="0" presId="urn:microsoft.com/office/officeart/2005/8/layout/hierarchy1"/>
    <dgm:cxn modelId="{EB950006-6215-4C28-A295-72ED574B9300}" type="presParOf" srcId="{66269C6C-41F8-4741-9DE8-DF3AE2173380}" destId="{276E48CD-61A6-4020-995C-815E2BB3CACC}" srcOrd="1" destOrd="0" presId="urn:microsoft.com/office/officeart/2005/8/layout/hierarchy1"/>
    <dgm:cxn modelId="{A3772269-CC90-423B-A09C-341489618C8C}" type="presParOf" srcId="{269E0F9C-A27B-4D35-9973-5C8086D2CD82}" destId="{CA14F002-F571-407D-BBCB-AA3039B1C936}" srcOrd="1" destOrd="0" presId="urn:microsoft.com/office/officeart/2005/8/layout/hierarchy1"/>
    <dgm:cxn modelId="{2186F56F-ECCA-4C0A-B34A-1598D64EDB04}" type="presParOf" srcId="{4CCF9F73-0443-4BA3-8DD7-69D86D3FA776}" destId="{37B9A2C5-80D7-4371-BEFD-C1A168BD605F}" srcOrd="2" destOrd="0" presId="urn:microsoft.com/office/officeart/2005/8/layout/hierarchy1"/>
    <dgm:cxn modelId="{52763C19-6761-454E-914F-C8E47B4EEB5C}" type="presParOf" srcId="{4CCF9F73-0443-4BA3-8DD7-69D86D3FA776}" destId="{3C00702D-3AFB-4CF6-8E6D-FA0A723ACBA3}" srcOrd="3" destOrd="0" presId="urn:microsoft.com/office/officeart/2005/8/layout/hierarchy1"/>
    <dgm:cxn modelId="{B62F1537-233E-426D-ABB7-02B92B491AC5}" type="presParOf" srcId="{3C00702D-3AFB-4CF6-8E6D-FA0A723ACBA3}" destId="{8A55C6A8-7F39-4CB0-BF21-46D8967D992D}" srcOrd="0" destOrd="0" presId="urn:microsoft.com/office/officeart/2005/8/layout/hierarchy1"/>
    <dgm:cxn modelId="{18B14451-3155-4474-8EA9-CAB929C27D96}" type="presParOf" srcId="{8A55C6A8-7F39-4CB0-BF21-46D8967D992D}" destId="{1CB22CAE-E6CE-4B3E-92E2-B713CA79190C}" srcOrd="0" destOrd="0" presId="urn:microsoft.com/office/officeart/2005/8/layout/hierarchy1"/>
    <dgm:cxn modelId="{97D4B12A-1AF8-4E20-8E02-95B24742B346}" type="presParOf" srcId="{8A55C6A8-7F39-4CB0-BF21-46D8967D992D}" destId="{251EBD0C-B4B5-4FC1-98CD-0EB080F669F8}" srcOrd="1" destOrd="0" presId="urn:microsoft.com/office/officeart/2005/8/layout/hierarchy1"/>
    <dgm:cxn modelId="{12110B75-2453-4D96-9EF9-0745608C6432}" type="presParOf" srcId="{3C00702D-3AFB-4CF6-8E6D-FA0A723ACBA3}" destId="{1F93789A-4393-4AC2-BB92-81ED389B0933}" srcOrd="1" destOrd="0" presId="urn:microsoft.com/office/officeart/2005/8/layout/hierarchy1"/>
    <dgm:cxn modelId="{4D0D5724-E8BB-48F3-8282-FAC7FE75FD68}" type="presParOf" srcId="{4328A316-BF9A-475D-8148-A5601C404A6E}" destId="{462A93EA-EAAE-43CF-8CA2-42E4038D1B00}" srcOrd="1" destOrd="0" presId="urn:microsoft.com/office/officeart/2005/8/layout/hierarchy1"/>
    <dgm:cxn modelId="{75D5E64E-7C5E-4C71-828D-ACF28505072E}" type="presParOf" srcId="{462A93EA-EAAE-43CF-8CA2-42E4038D1B00}" destId="{D0E72135-B744-4F27-8BC3-2267213FEA6B}" srcOrd="0" destOrd="0" presId="urn:microsoft.com/office/officeart/2005/8/layout/hierarchy1"/>
    <dgm:cxn modelId="{912B57AE-46E6-40FC-9679-50654926ED32}" type="presParOf" srcId="{D0E72135-B744-4F27-8BC3-2267213FEA6B}" destId="{965AF66A-0278-4CB0-AB20-623217577EEE}" srcOrd="0" destOrd="0" presId="urn:microsoft.com/office/officeart/2005/8/layout/hierarchy1"/>
    <dgm:cxn modelId="{DDE1EE26-AC86-4CE6-B121-9378920F0CCE}" type="presParOf" srcId="{D0E72135-B744-4F27-8BC3-2267213FEA6B}" destId="{6685B50B-8C41-4771-B8DA-B358E8F4E567}" srcOrd="1" destOrd="0" presId="urn:microsoft.com/office/officeart/2005/8/layout/hierarchy1"/>
    <dgm:cxn modelId="{6453B8AD-1939-494C-9796-69190ECC203C}" type="presParOf" srcId="{462A93EA-EAAE-43CF-8CA2-42E4038D1B00}" destId="{2E2D2C8D-9C24-44A9-9434-943F107B4A9F}" srcOrd="1" destOrd="0" presId="urn:microsoft.com/office/officeart/2005/8/layout/hierarchy1"/>
    <dgm:cxn modelId="{F2473153-620A-40E5-A768-2D6EC3CA80B9}" type="presParOf" srcId="{2E2D2C8D-9C24-44A9-9434-943F107B4A9F}" destId="{7A9C92DD-3B5F-41BA-8A0F-A29D8A461943}" srcOrd="0" destOrd="0" presId="urn:microsoft.com/office/officeart/2005/8/layout/hierarchy1"/>
    <dgm:cxn modelId="{EBD4CABF-837D-4155-A09C-77823E930B26}" type="presParOf" srcId="{2E2D2C8D-9C24-44A9-9434-943F107B4A9F}" destId="{A77F8013-AE2A-444D-B898-34E9EC917895}" srcOrd="1" destOrd="0" presId="urn:microsoft.com/office/officeart/2005/8/layout/hierarchy1"/>
    <dgm:cxn modelId="{40BF28D4-77AC-4493-9064-46E0EB11C07A}" type="presParOf" srcId="{A77F8013-AE2A-444D-B898-34E9EC917895}" destId="{0DFB3369-0DB8-4B10-B836-9BC1406AC69A}" srcOrd="0" destOrd="0" presId="urn:microsoft.com/office/officeart/2005/8/layout/hierarchy1"/>
    <dgm:cxn modelId="{7A1938B4-FEB7-4F83-B0F4-0CD243E740BF}" type="presParOf" srcId="{0DFB3369-0DB8-4B10-B836-9BC1406AC69A}" destId="{C0117EE2-9227-429D-84F8-EDA3B03E1C8D}" srcOrd="0" destOrd="0" presId="urn:microsoft.com/office/officeart/2005/8/layout/hierarchy1"/>
    <dgm:cxn modelId="{152DDC05-E41C-4AC9-B0FF-C0725CD30021}" type="presParOf" srcId="{0DFB3369-0DB8-4B10-B836-9BC1406AC69A}" destId="{B0028902-AC21-4B6F-96AD-4B0D4BC59B2B}" srcOrd="1" destOrd="0" presId="urn:microsoft.com/office/officeart/2005/8/layout/hierarchy1"/>
    <dgm:cxn modelId="{42E577F4-D163-4B0F-9919-D35DF244FDB6}" type="presParOf" srcId="{A77F8013-AE2A-444D-B898-34E9EC917895}" destId="{8233995C-51EF-4F1C-AB2C-072D240CC955}" srcOrd="1" destOrd="0" presId="urn:microsoft.com/office/officeart/2005/8/layout/hierarchy1"/>
    <dgm:cxn modelId="{8E8E96FF-19B1-407C-9DDC-14CE4D3BF667}" type="presParOf" srcId="{2E2D2C8D-9C24-44A9-9434-943F107B4A9F}" destId="{6D6A4188-3288-4D49-990A-ED6A913E80DC}" srcOrd="2" destOrd="0" presId="urn:microsoft.com/office/officeart/2005/8/layout/hierarchy1"/>
    <dgm:cxn modelId="{396FDC34-A69F-4AE3-8BE1-349F278CC161}" type="presParOf" srcId="{2E2D2C8D-9C24-44A9-9434-943F107B4A9F}" destId="{B92CF214-91F5-4A90-A3D5-06640D3DCAD3}" srcOrd="3" destOrd="0" presId="urn:microsoft.com/office/officeart/2005/8/layout/hierarchy1"/>
    <dgm:cxn modelId="{B423D619-F188-4CB1-88B4-72085AC400AE}" type="presParOf" srcId="{B92CF214-91F5-4A90-A3D5-06640D3DCAD3}" destId="{45599029-80A0-4680-BC56-2F499019ECC4}" srcOrd="0" destOrd="0" presId="urn:microsoft.com/office/officeart/2005/8/layout/hierarchy1"/>
    <dgm:cxn modelId="{64B1F3F2-7B04-4033-AC5D-511A4B00EE75}" type="presParOf" srcId="{45599029-80A0-4680-BC56-2F499019ECC4}" destId="{AA64EB9E-9934-482B-A645-5DD1A7F91C1F}" srcOrd="0" destOrd="0" presId="urn:microsoft.com/office/officeart/2005/8/layout/hierarchy1"/>
    <dgm:cxn modelId="{EE1C2BC9-DB70-4EDE-A91A-7A6D3A282A88}" type="presParOf" srcId="{45599029-80A0-4680-BC56-2F499019ECC4}" destId="{0C302DC3-5628-499C-A841-AB4AAEEB5F66}" srcOrd="1" destOrd="0" presId="urn:microsoft.com/office/officeart/2005/8/layout/hierarchy1"/>
    <dgm:cxn modelId="{375605DB-C109-46C1-8898-34AA38E4ED51}" type="presParOf" srcId="{B92CF214-91F5-4A90-A3D5-06640D3DCAD3}" destId="{88F6C316-3E35-407F-B56A-3B79A0EF3C60}" srcOrd="1" destOrd="0" presId="urn:microsoft.com/office/officeart/2005/8/layout/hierarchy1"/>
    <dgm:cxn modelId="{9137FECF-4E5F-4459-86D1-43DB53C6B546}" type="presParOf" srcId="{2E2D2C8D-9C24-44A9-9434-943F107B4A9F}" destId="{2465FFCB-E41C-4260-B421-37740901E05C}" srcOrd="4" destOrd="0" presId="urn:microsoft.com/office/officeart/2005/8/layout/hierarchy1"/>
    <dgm:cxn modelId="{5D1D1C66-C1B7-44B2-88E4-0ECA6272D27C}" type="presParOf" srcId="{2E2D2C8D-9C24-44A9-9434-943F107B4A9F}" destId="{E93FF24F-8238-4B59-B62E-4E5B6378B6D6}" srcOrd="5" destOrd="0" presId="urn:microsoft.com/office/officeart/2005/8/layout/hierarchy1"/>
    <dgm:cxn modelId="{572EE21C-DD19-4592-98AF-DD1BD52B7D6D}" type="presParOf" srcId="{E93FF24F-8238-4B59-B62E-4E5B6378B6D6}" destId="{DC997F60-6EDE-4BAF-93B0-0E102EDD3AA5}" srcOrd="0" destOrd="0" presId="urn:microsoft.com/office/officeart/2005/8/layout/hierarchy1"/>
    <dgm:cxn modelId="{F648A85A-7413-40A5-80BC-942BA0A882F0}" type="presParOf" srcId="{DC997F60-6EDE-4BAF-93B0-0E102EDD3AA5}" destId="{2AAC428A-6F3D-476F-808D-51DCB2FE60D6}" srcOrd="0" destOrd="0" presId="urn:microsoft.com/office/officeart/2005/8/layout/hierarchy1"/>
    <dgm:cxn modelId="{64A3AE55-D26D-4B03-B14E-13C1D62F9020}" type="presParOf" srcId="{DC997F60-6EDE-4BAF-93B0-0E102EDD3AA5}" destId="{486AF9DC-70F3-4DD9-A887-472A93D97F46}" srcOrd="1" destOrd="0" presId="urn:microsoft.com/office/officeart/2005/8/layout/hierarchy1"/>
    <dgm:cxn modelId="{16BD0794-C3FE-45CD-AB18-BB4A316EE5E8}" type="presParOf" srcId="{E93FF24F-8238-4B59-B62E-4E5B6378B6D6}" destId="{B47AAD10-28B7-4FF8-8722-AC877067D622}" srcOrd="1" destOrd="0" presId="urn:microsoft.com/office/officeart/2005/8/layout/hierarchy1"/>
    <dgm:cxn modelId="{86E76C47-7603-4799-BB35-DAAEF0D55013}" type="presParOf" srcId="{2E2D2C8D-9C24-44A9-9434-943F107B4A9F}" destId="{B1F11CD7-8514-4D7A-A717-C27716690E7A}" srcOrd="6" destOrd="0" presId="urn:microsoft.com/office/officeart/2005/8/layout/hierarchy1"/>
    <dgm:cxn modelId="{BA9C6ABE-FE66-492E-8722-BF511F08620E}" type="presParOf" srcId="{2E2D2C8D-9C24-44A9-9434-943F107B4A9F}" destId="{D042FD77-93B5-4379-B10F-486315C60392}" srcOrd="7" destOrd="0" presId="urn:microsoft.com/office/officeart/2005/8/layout/hierarchy1"/>
    <dgm:cxn modelId="{67516B22-D45B-4D13-8900-94D675137DD5}" type="presParOf" srcId="{D042FD77-93B5-4379-B10F-486315C60392}" destId="{3CE3CFEA-A8EA-49AC-82AA-16EF520ADA55}" srcOrd="0" destOrd="0" presId="urn:microsoft.com/office/officeart/2005/8/layout/hierarchy1"/>
    <dgm:cxn modelId="{864267B5-C264-4BEF-98D0-85BE16DC0079}" type="presParOf" srcId="{3CE3CFEA-A8EA-49AC-82AA-16EF520ADA55}" destId="{DE3B4C11-82CA-4529-9819-60E5BBE09E5E}" srcOrd="0" destOrd="0" presId="urn:microsoft.com/office/officeart/2005/8/layout/hierarchy1"/>
    <dgm:cxn modelId="{55C5449F-B784-4B0E-9A19-909E5F6DD8C9}" type="presParOf" srcId="{3CE3CFEA-A8EA-49AC-82AA-16EF520ADA55}" destId="{E57456AE-9CE3-4908-8737-3D721CD5FC39}" srcOrd="1" destOrd="0" presId="urn:microsoft.com/office/officeart/2005/8/layout/hierarchy1"/>
    <dgm:cxn modelId="{B116057B-997B-4156-A26D-463CA9CDD85D}" type="presParOf" srcId="{D042FD77-93B5-4379-B10F-486315C60392}" destId="{872BD4FB-B07C-4465-81E9-8B9E90807D58}" srcOrd="1" destOrd="0" presId="urn:microsoft.com/office/officeart/2005/8/layout/hierarchy1"/>
    <dgm:cxn modelId="{ABF447EB-0E12-4465-A4A5-D89836C012FE}" type="presParOf" srcId="{872BD4FB-B07C-4465-81E9-8B9E90807D58}" destId="{C095E8D7-6D50-42A8-B9E6-52CBCC6D9715}" srcOrd="0" destOrd="0" presId="urn:microsoft.com/office/officeart/2005/8/layout/hierarchy1"/>
    <dgm:cxn modelId="{12C3905D-C1C7-4100-B044-53521A78CADA}" type="presParOf" srcId="{872BD4FB-B07C-4465-81E9-8B9E90807D58}" destId="{9AB0A496-30BE-4B67-A83E-BE292916C561}" srcOrd="1" destOrd="0" presId="urn:microsoft.com/office/officeart/2005/8/layout/hierarchy1"/>
    <dgm:cxn modelId="{1D51BFFE-E3E7-4A85-9B94-0EDDCEA972CC}" type="presParOf" srcId="{9AB0A496-30BE-4B67-A83E-BE292916C561}" destId="{36C3AC42-62B7-4713-B0EE-DA9EA67E0D62}" srcOrd="0" destOrd="0" presId="urn:microsoft.com/office/officeart/2005/8/layout/hierarchy1"/>
    <dgm:cxn modelId="{EC7282D6-3420-4A28-B021-5392D754E671}" type="presParOf" srcId="{36C3AC42-62B7-4713-B0EE-DA9EA67E0D62}" destId="{A894528A-4824-4E4C-9610-CC2A6A0A4D80}" srcOrd="0" destOrd="0" presId="urn:microsoft.com/office/officeart/2005/8/layout/hierarchy1"/>
    <dgm:cxn modelId="{9CD2A5DA-5AE5-4961-928E-D3BC0663171D}" type="presParOf" srcId="{36C3AC42-62B7-4713-B0EE-DA9EA67E0D62}" destId="{3EF2FF60-7761-422B-A635-52150551E4BF}" srcOrd="1" destOrd="0" presId="urn:microsoft.com/office/officeart/2005/8/layout/hierarchy1"/>
    <dgm:cxn modelId="{C444A72F-5499-467D-AF5C-4E7B9A0B03E2}" type="presParOf" srcId="{9AB0A496-30BE-4B67-A83E-BE292916C561}" destId="{1E66D54B-0857-40F5-B1B9-155958CC71D4}" srcOrd="1" destOrd="0" presId="urn:microsoft.com/office/officeart/2005/8/layout/hierarchy1"/>
    <dgm:cxn modelId="{8FB93E38-279F-4697-B922-1B2718D3DB1B}" type="presParOf" srcId="{872BD4FB-B07C-4465-81E9-8B9E90807D58}" destId="{C5ACA268-61A1-4D5C-A3A0-A0195CF6005A}" srcOrd="2" destOrd="0" presId="urn:microsoft.com/office/officeart/2005/8/layout/hierarchy1"/>
    <dgm:cxn modelId="{DEED7B1B-C56D-4D5B-B56C-E27E2E903EEB}" type="presParOf" srcId="{872BD4FB-B07C-4465-81E9-8B9E90807D58}" destId="{50CE1E4A-C2EE-4078-8AE7-F1F8C00369EF}" srcOrd="3" destOrd="0" presId="urn:microsoft.com/office/officeart/2005/8/layout/hierarchy1"/>
    <dgm:cxn modelId="{805D572C-D7AA-412C-8D5A-5926D673CEBF}" type="presParOf" srcId="{50CE1E4A-C2EE-4078-8AE7-F1F8C00369EF}" destId="{52B1307D-A51E-442F-883E-62139AE5AA08}" srcOrd="0" destOrd="0" presId="urn:microsoft.com/office/officeart/2005/8/layout/hierarchy1"/>
    <dgm:cxn modelId="{78B7B472-FECF-4902-9079-9F22E1F00B53}" type="presParOf" srcId="{52B1307D-A51E-442F-883E-62139AE5AA08}" destId="{32345FEC-1E60-4332-884F-E79250DCE1D9}" srcOrd="0" destOrd="0" presId="urn:microsoft.com/office/officeart/2005/8/layout/hierarchy1"/>
    <dgm:cxn modelId="{3594829B-D046-4885-81DC-BFD4FDE307EA}" type="presParOf" srcId="{52B1307D-A51E-442F-883E-62139AE5AA08}" destId="{59DEA652-6C10-499A-B23A-99119CAECC0D}" srcOrd="1" destOrd="0" presId="urn:microsoft.com/office/officeart/2005/8/layout/hierarchy1"/>
    <dgm:cxn modelId="{5716FA07-A39B-4848-9721-5477E750C17B}" type="presParOf" srcId="{50CE1E4A-C2EE-4078-8AE7-F1F8C00369EF}" destId="{053F2131-05A1-40AF-9215-76166EF27A72}" srcOrd="1" destOrd="0" presId="urn:microsoft.com/office/officeart/2005/8/layout/hierarchy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4C4AE-252E-4BA9-B7D0-0B9C769D69FD}">
      <dsp:nvSpPr>
        <dsp:cNvPr id="0" name=""/>
        <dsp:cNvSpPr/>
      </dsp:nvSpPr>
      <dsp:spPr>
        <a:xfrm>
          <a:off x="4114800" y="1496737"/>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6C8E9-B9D9-4926-875B-801B2082D9DA}">
      <dsp:nvSpPr>
        <dsp:cNvPr id="0" name=""/>
        <dsp:cNvSpPr/>
      </dsp:nvSpPr>
      <dsp:spPr>
        <a:xfrm>
          <a:off x="4114800" y="1496737"/>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87594-AE8C-463A-B8C1-B2C6F2F779FC}">
      <dsp:nvSpPr>
        <dsp:cNvPr id="0" name=""/>
        <dsp:cNvSpPr/>
      </dsp:nvSpPr>
      <dsp:spPr>
        <a:xfrm>
          <a:off x="3040554" y="1496737"/>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A7211-B25A-4E75-B5B3-CA62B1E0AE0E}">
      <dsp:nvSpPr>
        <dsp:cNvPr id="0" name=""/>
        <dsp:cNvSpPr/>
      </dsp:nvSpPr>
      <dsp:spPr>
        <a:xfrm>
          <a:off x="892063" y="1496737"/>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0D360-5723-46D1-843F-EE595E269901}">
      <dsp:nvSpPr>
        <dsp:cNvPr id="0" name=""/>
        <dsp:cNvSpPr/>
      </dsp:nvSpPr>
      <dsp:spPr>
        <a:xfrm>
          <a:off x="3226993" y="608931"/>
          <a:ext cx="1775612" cy="88780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Henry Swan</a:t>
          </a:r>
        </a:p>
        <a:p>
          <a:pPr lvl="0" algn="ctr" defTabSz="800100">
            <a:lnSpc>
              <a:spcPct val="90000"/>
            </a:lnSpc>
            <a:spcBef>
              <a:spcPct val="0"/>
            </a:spcBef>
            <a:spcAft>
              <a:spcPct val="35000"/>
            </a:spcAft>
          </a:pPr>
          <a:r>
            <a:rPr lang="en-GB" sz="1800" b="0" i="0" kern="1200" dirty="0" smtClean="0"/>
            <a:t>Head of Procurement</a:t>
          </a:r>
          <a:endParaRPr lang="en-GB" sz="1800" kern="1200" dirty="0"/>
        </a:p>
      </dsp:txBody>
      <dsp:txXfrm>
        <a:off x="3226993" y="608931"/>
        <a:ext cx="1775612" cy="887806"/>
      </dsp:txXfrm>
    </dsp:sp>
    <dsp:sp modelId="{10CB8E8B-23D7-4884-BDDC-D3437699ED94}">
      <dsp:nvSpPr>
        <dsp:cNvPr id="0" name=""/>
        <dsp:cNvSpPr/>
      </dsp:nvSpPr>
      <dsp:spPr>
        <a:xfrm>
          <a:off x="4256" y="1869616"/>
          <a:ext cx="1775612" cy="12981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Terry Hazlewood</a:t>
          </a:r>
        </a:p>
        <a:p>
          <a:pPr lvl="0" algn="ctr" defTabSz="666750">
            <a:lnSpc>
              <a:spcPct val="90000"/>
            </a:lnSpc>
            <a:spcBef>
              <a:spcPct val="0"/>
            </a:spcBef>
            <a:spcAft>
              <a:spcPct val="35000"/>
            </a:spcAft>
          </a:pPr>
          <a:r>
            <a:rPr lang="en-GB" sz="1400" b="0" i="0" kern="1200" dirty="0" smtClean="0"/>
            <a:t>Category Manager: Corporate, Learning &amp; ICT</a:t>
          </a:r>
          <a:endParaRPr lang="en-GB" sz="1400" kern="1200" dirty="0"/>
        </a:p>
      </dsp:txBody>
      <dsp:txXfrm>
        <a:off x="4256" y="1869616"/>
        <a:ext cx="1775612" cy="1298114"/>
      </dsp:txXfrm>
    </dsp:sp>
    <dsp:sp modelId="{51F2F643-02BE-4D45-A85F-0AE798387CAE}">
      <dsp:nvSpPr>
        <dsp:cNvPr id="0" name=""/>
        <dsp:cNvSpPr/>
      </dsp:nvSpPr>
      <dsp:spPr>
        <a:xfrm>
          <a:off x="2152748" y="1869616"/>
          <a:ext cx="1775612" cy="12763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i="0" kern="1200" dirty="0" smtClean="0"/>
            <a:t>Clare Maynard</a:t>
          </a:r>
        </a:p>
        <a:p>
          <a:pPr lvl="0" algn="ctr" defTabSz="666750">
            <a:lnSpc>
              <a:spcPct val="90000"/>
            </a:lnSpc>
            <a:spcBef>
              <a:spcPct val="0"/>
            </a:spcBef>
            <a:spcAft>
              <a:spcPct val="35000"/>
            </a:spcAft>
          </a:pPr>
          <a:r>
            <a:rPr lang="en-GB" sz="1400" b="0" i="0" kern="1200" dirty="0" smtClean="0"/>
            <a:t>Category Manager:</a:t>
          </a:r>
        </a:p>
        <a:p>
          <a:pPr lvl="0" algn="ctr" defTabSz="666750">
            <a:lnSpc>
              <a:spcPct val="90000"/>
            </a:lnSpc>
            <a:spcBef>
              <a:spcPct val="0"/>
            </a:spcBef>
            <a:spcAft>
              <a:spcPct val="35000"/>
            </a:spcAft>
          </a:pPr>
          <a:r>
            <a:rPr lang="en-GB" sz="1400" b="0" i="0" kern="1200" dirty="0" smtClean="0"/>
            <a:t>Care</a:t>
          </a:r>
          <a:endParaRPr lang="en-GB" sz="1400" kern="1200" dirty="0"/>
        </a:p>
      </dsp:txBody>
      <dsp:txXfrm>
        <a:off x="2152748" y="1869616"/>
        <a:ext cx="1775612" cy="1276381"/>
      </dsp:txXfrm>
    </dsp:sp>
    <dsp:sp modelId="{1824CBD9-BEE3-4E61-B650-680F375B0E91}">
      <dsp:nvSpPr>
        <dsp:cNvPr id="0" name=""/>
        <dsp:cNvSpPr/>
      </dsp:nvSpPr>
      <dsp:spPr>
        <a:xfrm>
          <a:off x="4301239" y="1869616"/>
          <a:ext cx="1775612" cy="12763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Selena Stray</a:t>
          </a:r>
        </a:p>
        <a:p>
          <a:pPr lvl="0" algn="ctr" defTabSz="666750">
            <a:lnSpc>
              <a:spcPct val="90000"/>
            </a:lnSpc>
            <a:spcBef>
              <a:spcPct val="0"/>
            </a:spcBef>
            <a:spcAft>
              <a:spcPct val="35000"/>
            </a:spcAft>
          </a:pPr>
          <a:r>
            <a:rPr lang="en-GB" sz="1400" kern="1200" dirty="0" smtClean="0"/>
            <a:t>Deputy Category Manager:</a:t>
          </a:r>
        </a:p>
        <a:p>
          <a:pPr lvl="0" algn="ctr" defTabSz="666750">
            <a:lnSpc>
              <a:spcPct val="90000"/>
            </a:lnSpc>
            <a:spcBef>
              <a:spcPct val="0"/>
            </a:spcBef>
            <a:spcAft>
              <a:spcPct val="35000"/>
            </a:spcAft>
          </a:pPr>
          <a:r>
            <a:rPr lang="en-GB" sz="1400" kern="1200" dirty="0" smtClean="0"/>
            <a:t>Construction &amp; Maintenance</a:t>
          </a:r>
        </a:p>
      </dsp:txBody>
      <dsp:txXfrm>
        <a:off x="4301239" y="1869616"/>
        <a:ext cx="1775612" cy="1276381"/>
      </dsp:txXfrm>
    </dsp:sp>
    <dsp:sp modelId="{9CCBF70E-12F2-44B8-B19F-F25BF285F6F9}">
      <dsp:nvSpPr>
        <dsp:cNvPr id="0" name=""/>
        <dsp:cNvSpPr/>
      </dsp:nvSpPr>
      <dsp:spPr>
        <a:xfrm>
          <a:off x="6449730" y="1869616"/>
          <a:ext cx="1775612" cy="12763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Susan Dartnall</a:t>
          </a:r>
        </a:p>
        <a:p>
          <a:pPr lvl="0" algn="ctr" defTabSz="666750">
            <a:lnSpc>
              <a:spcPct val="90000"/>
            </a:lnSpc>
            <a:spcBef>
              <a:spcPct val="0"/>
            </a:spcBef>
            <a:spcAft>
              <a:spcPct val="35000"/>
            </a:spcAft>
          </a:pPr>
          <a:r>
            <a:rPr lang="en-GB" sz="1400" kern="1200" dirty="0" smtClean="0"/>
            <a:t>Deputy Category Manager:</a:t>
          </a:r>
        </a:p>
        <a:p>
          <a:pPr lvl="0" algn="ctr" defTabSz="666750">
            <a:lnSpc>
              <a:spcPct val="90000"/>
            </a:lnSpc>
            <a:spcBef>
              <a:spcPct val="0"/>
            </a:spcBef>
            <a:spcAft>
              <a:spcPct val="35000"/>
            </a:spcAft>
          </a:pPr>
          <a:r>
            <a:rPr lang="en-GB" sz="1400" kern="1200" dirty="0" smtClean="0"/>
            <a:t>Transport &amp; Waste</a:t>
          </a:r>
          <a:endParaRPr lang="en-GB" sz="1400" kern="1200" dirty="0"/>
        </a:p>
      </dsp:txBody>
      <dsp:txXfrm>
        <a:off x="6449730" y="1869616"/>
        <a:ext cx="1775612" cy="1276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CA268-61A1-4D5C-A3A0-A0195CF6005A}">
      <dsp:nvSpPr>
        <dsp:cNvPr id="0" name=""/>
        <dsp:cNvSpPr/>
      </dsp:nvSpPr>
      <dsp:spPr>
        <a:xfrm>
          <a:off x="7300147" y="2995394"/>
          <a:ext cx="411825" cy="404139"/>
        </a:xfrm>
        <a:custGeom>
          <a:avLst/>
          <a:gdLst/>
          <a:ahLst/>
          <a:cxnLst/>
          <a:rect l="0" t="0" r="0" b="0"/>
          <a:pathLst>
            <a:path>
              <a:moveTo>
                <a:pt x="0" y="0"/>
              </a:moveTo>
              <a:lnTo>
                <a:pt x="0" y="318764"/>
              </a:lnTo>
              <a:lnTo>
                <a:pt x="411825" y="318764"/>
              </a:lnTo>
              <a:lnTo>
                <a:pt x="411825" y="404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5E8D7-6D50-42A8-B9E6-52CBCC6D9715}">
      <dsp:nvSpPr>
        <dsp:cNvPr id="0" name=""/>
        <dsp:cNvSpPr/>
      </dsp:nvSpPr>
      <dsp:spPr>
        <a:xfrm>
          <a:off x="6734683" y="2995394"/>
          <a:ext cx="565464" cy="404139"/>
        </a:xfrm>
        <a:custGeom>
          <a:avLst/>
          <a:gdLst/>
          <a:ahLst/>
          <a:cxnLst/>
          <a:rect l="0" t="0" r="0" b="0"/>
          <a:pathLst>
            <a:path>
              <a:moveTo>
                <a:pt x="565464" y="0"/>
              </a:moveTo>
              <a:lnTo>
                <a:pt x="565464" y="318764"/>
              </a:lnTo>
              <a:lnTo>
                <a:pt x="0" y="318764"/>
              </a:lnTo>
              <a:lnTo>
                <a:pt x="0" y="404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11CD7-8514-4D7A-A717-C27716690E7A}">
      <dsp:nvSpPr>
        <dsp:cNvPr id="0" name=""/>
        <dsp:cNvSpPr/>
      </dsp:nvSpPr>
      <dsp:spPr>
        <a:xfrm>
          <a:off x="5618729" y="1730446"/>
          <a:ext cx="1681418" cy="365310"/>
        </a:xfrm>
        <a:custGeom>
          <a:avLst/>
          <a:gdLst/>
          <a:ahLst/>
          <a:cxnLst/>
          <a:rect l="0" t="0" r="0" b="0"/>
          <a:pathLst>
            <a:path>
              <a:moveTo>
                <a:pt x="0" y="0"/>
              </a:moveTo>
              <a:lnTo>
                <a:pt x="0" y="279935"/>
              </a:lnTo>
              <a:lnTo>
                <a:pt x="1681418" y="279935"/>
              </a:lnTo>
              <a:lnTo>
                <a:pt x="1681418"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5FFCB-E41C-4260-B421-37740901E05C}">
      <dsp:nvSpPr>
        <dsp:cNvPr id="0" name=""/>
        <dsp:cNvSpPr/>
      </dsp:nvSpPr>
      <dsp:spPr>
        <a:xfrm>
          <a:off x="5618729" y="1730446"/>
          <a:ext cx="514758" cy="365310"/>
        </a:xfrm>
        <a:custGeom>
          <a:avLst/>
          <a:gdLst/>
          <a:ahLst/>
          <a:cxnLst/>
          <a:rect l="0" t="0" r="0" b="0"/>
          <a:pathLst>
            <a:path>
              <a:moveTo>
                <a:pt x="0" y="0"/>
              </a:moveTo>
              <a:lnTo>
                <a:pt x="0" y="279935"/>
              </a:lnTo>
              <a:lnTo>
                <a:pt x="514758" y="279935"/>
              </a:lnTo>
              <a:lnTo>
                <a:pt x="514758"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A4188-3288-4D49-990A-ED6A913E80DC}">
      <dsp:nvSpPr>
        <dsp:cNvPr id="0" name=""/>
        <dsp:cNvSpPr/>
      </dsp:nvSpPr>
      <dsp:spPr>
        <a:xfrm>
          <a:off x="4966828" y="1730446"/>
          <a:ext cx="651901" cy="365310"/>
        </a:xfrm>
        <a:custGeom>
          <a:avLst/>
          <a:gdLst/>
          <a:ahLst/>
          <a:cxnLst/>
          <a:rect l="0" t="0" r="0" b="0"/>
          <a:pathLst>
            <a:path>
              <a:moveTo>
                <a:pt x="651901" y="0"/>
              </a:moveTo>
              <a:lnTo>
                <a:pt x="651901" y="279935"/>
              </a:lnTo>
              <a:lnTo>
                <a:pt x="0" y="279935"/>
              </a:lnTo>
              <a:lnTo>
                <a:pt x="0"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C92DD-3B5F-41BA-8A0F-A29D8A461943}">
      <dsp:nvSpPr>
        <dsp:cNvPr id="0" name=""/>
        <dsp:cNvSpPr/>
      </dsp:nvSpPr>
      <dsp:spPr>
        <a:xfrm>
          <a:off x="3863178" y="1730446"/>
          <a:ext cx="1755551" cy="365310"/>
        </a:xfrm>
        <a:custGeom>
          <a:avLst/>
          <a:gdLst/>
          <a:ahLst/>
          <a:cxnLst/>
          <a:rect l="0" t="0" r="0" b="0"/>
          <a:pathLst>
            <a:path>
              <a:moveTo>
                <a:pt x="1755551" y="0"/>
              </a:moveTo>
              <a:lnTo>
                <a:pt x="1755551" y="279935"/>
              </a:lnTo>
              <a:lnTo>
                <a:pt x="0" y="279935"/>
              </a:lnTo>
              <a:lnTo>
                <a:pt x="0"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B9A2C5-80D7-4371-BEFD-C1A168BD605F}">
      <dsp:nvSpPr>
        <dsp:cNvPr id="0" name=""/>
        <dsp:cNvSpPr/>
      </dsp:nvSpPr>
      <dsp:spPr>
        <a:xfrm>
          <a:off x="2759528" y="3179087"/>
          <a:ext cx="563197" cy="268030"/>
        </a:xfrm>
        <a:custGeom>
          <a:avLst/>
          <a:gdLst/>
          <a:ahLst/>
          <a:cxnLst/>
          <a:rect l="0" t="0" r="0" b="0"/>
          <a:pathLst>
            <a:path>
              <a:moveTo>
                <a:pt x="0" y="0"/>
              </a:moveTo>
              <a:lnTo>
                <a:pt x="0" y="182655"/>
              </a:lnTo>
              <a:lnTo>
                <a:pt x="563197" y="182655"/>
              </a:lnTo>
              <a:lnTo>
                <a:pt x="563197" y="2680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65E6A-6142-4C88-B74B-026E60C0FABD}">
      <dsp:nvSpPr>
        <dsp:cNvPr id="0" name=""/>
        <dsp:cNvSpPr/>
      </dsp:nvSpPr>
      <dsp:spPr>
        <a:xfrm>
          <a:off x="2196330" y="3179087"/>
          <a:ext cx="563197" cy="268030"/>
        </a:xfrm>
        <a:custGeom>
          <a:avLst/>
          <a:gdLst/>
          <a:ahLst/>
          <a:cxnLst/>
          <a:rect l="0" t="0" r="0" b="0"/>
          <a:pathLst>
            <a:path>
              <a:moveTo>
                <a:pt x="563197" y="0"/>
              </a:moveTo>
              <a:lnTo>
                <a:pt x="563197" y="182655"/>
              </a:lnTo>
              <a:lnTo>
                <a:pt x="0" y="182655"/>
              </a:lnTo>
              <a:lnTo>
                <a:pt x="0" y="2680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B2AFA-5C85-431E-B422-4671ADF703B7}">
      <dsp:nvSpPr>
        <dsp:cNvPr id="0" name=""/>
        <dsp:cNvSpPr/>
      </dsp:nvSpPr>
      <dsp:spPr>
        <a:xfrm>
          <a:off x="1621516" y="1753199"/>
          <a:ext cx="1138011" cy="365310"/>
        </a:xfrm>
        <a:custGeom>
          <a:avLst/>
          <a:gdLst/>
          <a:ahLst/>
          <a:cxnLst/>
          <a:rect l="0" t="0" r="0" b="0"/>
          <a:pathLst>
            <a:path>
              <a:moveTo>
                <a:pt x="0" y="0"/>
              </a:moveTo>
              <a:lnTo>
                <a:pt x="0" y="279935"/>
              </a:lnTo>
              <a:lnTo>
                <a:pt x="1138011" y="279935"/>
              </a:lnTo>
              <a:lnTo>
                <a:pt x="1138011"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F6E7-13BD-4C21-A7D1-3E668194DB46}">
      <dsp:nvSpPr>
        <dsp:cNvPr id="0" name=""/>
        <dsp:cNvSpPr/>
      </dsp:nvSpPr>
      <dsp:spPr>
        <a:xfrm>
          <a:off x="1566184" y="1753199"/>
          <a:ext cx="91440" cy="365310"/>
        </a:xfrm>
        <a:custGeom>
          <a:avLst/>
          <a:gdLst/>
          <a:ahLst/>
          <a:cxnLst/>
          <a:rect l="0" t="0" r="0" b="0"/>
          <a:pathLst>
            <a:path>
              <a:moveTo>
                <a:pt x="55332" y="0"/>
              </a:moveTo>
              <a:lnTo>
                <a:pt x="55332" y="279935"/>
              </a:lnTo>
              <a:lnTo>
                <a:pt x="45720" y="279935"/>
              </a:lnTo>
              <a:lnTo>
                <a:pt x="45720"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1903C-E43C-4C89-A644-6C5530DFAC22}">
      <dsp:nvSpPr>
        <dsp:cNvPr id="0" name=""/>
        <dsp:cNvSpPr/>
      </dsp:nvSpPr>
      <dsp:spPr>
        <a:xfrm>
          <a:off x="464279" y="1753199"/>
          <a:ext cx="1157236" cy="365310"/>
        </a:xfrm>
        <a:custGeom>
          <a:avLst/>
          <a:gdLst/>
          <a:ahLst/>
          <a:cxnLst/>
          <a:rect l="0" t="0" r="0" b="0"/>
          <a:pathLst>
            <a:path>
              <a:moveTo>
                <a:pt x="1157236" y="0"/>
              </a:moveTo>
              <a:lnTo>
                <a:pt x="1157236" y="279935"/>
              </a:lnTo>
              <a:lnTo>
                <a:pt x="0" y="279935"/>
              </a:lnTo>
              <a:lnTo>
                <a:pt x="0" y="365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DC758-5AA1-48D8-965E-CADAEA1A3728}">
      <dsp:nvSpPr>
        <dsp:cNvPr id="0" name=""/>
        <dsp:cNvSpPr/>
      </dsp:nvSpPr>
      <dsp:spPr>
        <a:xfrm>
          <a:off x="473668" y="162191"/>
          <a:ext cx="2295695" cy="15910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E6E3D-E21E-43F1-B6F5-4664204B8651}">
      <dsp:nvSpPr>
        <dsp:cNvPr id="0" name=""/>
        <dsp:cNvSpPr/>
      </dsp:nvSpPr>
      <dsp:spPr>
        <a:xfrm>
          <a:off x="576068" y="259471"/>
          <a:ext cx="2295695" cy="15910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1D78BC"/>
              </a:solidFill>
              <a:latin typeface="Arial" pitchFamily="34" charset="0"/>
              <a:cs typeface="Arial" pitchFamily="34" charset="0"/>
            </a:rPr>
            <a:t>Head of Category Management Place</a:t>
          </a:r>
        </a:p>
        <a:p>
          <a:pPr lvl="0" algn="ctr" defTabSz="622300">
            <a:lnSpc>
              <a:spcPct val="90000"/>
            </a:lnSpc>
            <a:spcBef>
              <a:spcPct val="0"/>
            </a:spcBef>
            <a:spcAft>
              <a:spcPct val="35000"/>
            </a:spcAft>
          </a:pPr>
          <a:r>
            <a:rPr lang="en-GB" sz="1400" b="1" kern="1200" dirty="0" smtClean="0">
              <a:solidFill>
                <a:srgbClr val="1D78BC"/>
              </a:solidFill>
              <a:latin typeface="Arial" pitchFamily="34" charset="0"/>
              <a:cs typeface="Arial" pitchFamily="34" charset="0"/>
            </a:rPr>
            <a:t>Carl Rogers</a:t>
          </a:r>
          <a:endParaRPr lang="en-GB" sz="1400" b="1" kern="1200" dirty="0">
            <a:solidFill>
              <a:srgbClr val="1D78BC"/>
            </a:solidFill>
            <a:latin typeface="Arial" pitchFamily="34" charset="0"/>
            <a:cs typeface="Arial" pitchFamily="34" charset="0"/>
          </a:endParaRPr>
        </a:p>
      </dsp:txBody>
      <dsp:txXfrm>
        <a:off x="622667" y="306070"/>
        <a:ext cx="2202497" cy="1497810"/>
      </dsp:txXfrm>
    </dsp:sp>
    <dsp:sp modelId="{7FF79FFF-B8DF-4EA9-B52F-7B4766F0D8D5}">
      <dsp:nvSpPr>
        <dsp:cNvPr id="0" name=""/>
        <dsp:cNvSpPr/>
      </dsp:nvSpPr>
      <dsp:spPr>
        <a:xfrm>
          <a:off x="3481" y="2118510"/>
          <a:ext cx="921596" cy="1161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4791B-F750-4264-8D0B-0E347C3DEC30}">
      <dsp:nvSpPr>
        <dsp:cNvPr id="0" name=""/>
        <dsp:cNvSpPr/>
      </dsp:nvSpPr>
      <dsp:spPr>
        <a:xfrm>
          <a:off x="105881" y="2215790"/>
          <a:ext cx="921596" cy="1161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Janet Elliott</a:t>
          </a:r>
        </a:p>
        <a:p>
          <a:pPr lvl="0" algn="ctr" defTabSz="444500">
            <a:lnSpc>
              <a:spcPct val="90000"/>
            </a:lnSpc>
            <a:spcBef>
              <a:spcPct val="0"/>
            </a:spcBef>
            <a:spcAft>
              <a:spcPct val="35000"/>
            </a:spcAft>
          </a:pPr>
          <a:r>
            <a:rPr lang="en-GB" sz="1000" b="1" kern="1200" dirty="0" smtClean="0">
              <a:solidFill>
                <a:srgbClr val="1D78BC"/>
              </a:solidFill>
            </a:rPr>
            <a:t>Housing, Works, Hard FM</a:t>
          </a:r>
          <a:endParaRPr lang="en-GB" sz="1000" b="1" kern="1200" dirty="0">
            <a:solidFill>
              <a:srgbClr val="1D78BC"/>
            </a:solidFill>
          </a:endParaRPr>
        </a:p>
      </dsp:txBody>
      <dsp:txXfrm>
        <a:off x="132874" y="2242783"/>
        <a:ext cx="867610" cy="1107867"/>
      </dsp:txXfrm>
    </dsp:sp>
    <dsp:sp modelId="{EB207533-ECD3-46C5-AAD2-C144386ECB7E}">
      <dsp:nvSpPr>
        <dsp:cNvPr id="0" name=""/>
        <dsp:cNvSpPr/>
      </dsp:nvSpPr>
      <dsp:spPr>
        <a:xfrm>
          <a:off x="1129877" y="2118510"/>
          <a:ext cx="964053" cy="1161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9A930-B732-4DF7-AABE-2F86A55BDEA4}">
      <dsp:nvSpPr>
        <dsp:cNvPr id="0" name=""/>
        <dsp:cNvSpPr/>
      </dsp:nvSpPr>
      <dsp:spPr>
        <a:xfrm>
          <a:off x="1232276" y="2215790"/>
          <a:ext cx="964053" cy="1161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Mike Kelly</a:t>
          </a:r>
        </a:p>
        <a:p>
          <a:pPr lvl="0" algn="ctr" defTabSz="444500">
            <a:lnSpc>
              <a:spcPct val="90000"/>
            </a:lnSpc>
            <a:spcBef>
              <a:spcPct val="0"/>
            </a:spcBef>
            <a:spcAft>
              <a:spcPct val="35000"/>
            </a:spcAft>
          </a:pPr>
          <a:r>
            <a:rPr lang="en-GB" sz="1000" b="1" kern="1200" dirty="0" smtClean="0">
              <a:solidFill>
                <a:srgbClr val="1D78BC"/>
              </a:solidFill>
            </a:rPr>
            <a:t>Fleet, Environment, Works</a:t>
          </a:r>
          <a:endParaRPr lang="en-GB" sz="1000" b="1" kern="1200" dirty="0">
            <a:solidFill>
              <a:srgbClr val="1D78BC"/>
            </a:solidFill>
          </a:endParaRPr>
        </a:p>
      </dsp:txBody>
      <dsp:txXfrm>
        <a:off x="1260512" y="2244026"/>
        <a:ext cx="907581" cy="1105381"/>
      </dsp:txXfrm>
    </dsp:sp>
    <dsp:sp modelId="{A5C43C9C-1E9B-472D-922B-2C398B086204}">
      <dsp:nvSpPr>
        <dsp:cNvPr id="0" name=""/>
        <dsp:cNvSpPr/>
      </dsp:nvSpPr>
      <dsp:spPr>
        <a:xfrm>
          <a:off x="2298730" y="2118510"/>
          <a:ext cx="921596" cy="1060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044AE-96C1-451E-B01B-3B409AEF27C0}">
      <dsp:nvSpPr>
        <dsp:cNvPr id="0" name=""/>
        <dsp:cNvSpPr/>
      </dsp:nvSpPr>
      <dsp:spPr>
        <a:xfrm>
          <a:off x="2401129" y="2215790"/>
          <a:ext cx="921596" cy="106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Nigel Ford</a:t>
          </a:r>
        </a:p>
        <a:p>
          <a:pPr lvl="0" algn="ctr" defTabSz="444500">
            <a:lnSpc>
              <a:spcPct val="90000"/>
            </a:lnSpc>
            <a:spcBef>
              <a:spcPct val="0"/>
            </a:spcBef>
            <a:spcAft>
              <a:spcPct val="35000"/>
            </a:spcAft>
          </a:pPr>
          <a:r>
            <a:rPr lang="en-GB" sz="1000" b="1" kern="1200" dirty="0" smtClean="0">
              <a:solidFill>
                <a:srgbClr val="1D78BC"/>
              </a:solidFill>
            </a:rPr>
            <a:t>Highways, Works</a:t>
          </a:r>
          <a:endParaRPr lang="en-GB" sz="1000" b="1" kern="1200" dirty="0">
            <a:solidFill>
              <a:srgbClr val="1D78BC"/>
            </a:solidFill>
          </a:endParaRPr>
        </a:p>
      </dsp:txBody>
      <dsp:txXfrm>
        <a:off x="2428122" y="2242783"/>
        <a:ext cx="867610" cy="1006590"/>
      </dsp:txXfrm>
    </dsp:sp>
    <dsp:sp modelId="{4A76E006-4ED8-4CA3-A366-1875C8E36835}">
      <dsp:nvSpPr>
        <dsp:cNvPr id="0" name=""/>
        <dsp:cNvSpPr/>
      </dsp:nvSpPr>
      <dsp:spPr>
        <a:xfrm>
          <a:off x="1735532" y="3447118"/>
          <a:ext cx="921596" cy="1236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E48CD-61A6-4020-995C-815E2BB3CACC}">
      <dsp:nvSpPr>
        <dsp:cNvPr id="0" name=""/>
        <dsp:cNvSpPr/>
      </dsp:nvSpPr>
      <dsp:spPr>
        <a:xfrm>
          <a:off x="1837932" y="3544397"/>
          <a:ext cx="921596" cy="1236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Assistant Category Manager</a:t>
          </a:r>
        </a:p>
        <a:p>
          <a:pPr lvl="0" algn="ctr" defTabSz="444500">
            <a:lnSpc>
              <a:spcPct val="90000"/>
            </a:lnSpc>
            <a:spcBef>
              <a:spcPct val="0"/>
            </a:spcBef>
            <a:spcAft>
              <a:spcPct val="35000"/>
            </a:spcAft>
          </a:pPr>
          <a:r>
            <a:rPr lang="en-GB" sz="1000" b="1" kern="1200" dirty="0" smtClean="0">
              <a:solidFill>
                <a:srgbClr val="1D78BC"/>
              </a:solidFill>
            </a:rPr>
            <a:t>Morris Williams</a:t>
          </a:r>
        </a:p>
        <a:p>
          <a:pPr lvl="0" algn="ctr" defTabSz="444500">
            <a:lnSpc>
              <a:spcPct val="90000"/>
            </a:lnSpc>
            <a:spcBef>
              <a:spcPct val="0"/>
            </a:spcBef>
            <a:spcAft>
              <a:spcPct val="35000"/>
            </a:spcAft>
          </a:pPr>
          <a:r>
            <a:rPr lang="en-GB" sz="1000" b="1" kern="1200" dirty="0" smtClean="0">
              <a:solidFill>
                <a:srgbClr val="1D78BC"/>
              </a:solidFill>
            </a:rPr>
            <a:t>Concessions, Soft FM</a:t>
          </a:r>
          <a:endParaRPr lang="en-GB" sz="1000" b="1" kern="1200" dirty="0">
            <a:solidFill>
              <a:srgbClr val="1D78BC"/>
            </a:solidFill>
          </a:endParaRPr>
        </a:p>
      </dsp:txBody>
      <dsp:txXfrm>
        <a:off x="1864925" y="3571390"/>
        <a:ext cx="867610" cy="1182704"/>
      </dsp:txXfrm>
    </dsp:sp>
    <dsp:sp modelId="{1CB22CAE-E6CE-4B3E-92E2-B713CA79190C}">
      <dsp:nvSpPr>
        <dsp:cNvPr id="0" name=""/>
        <dsp:cNvSpPr/>
      </dsp:nvSpPr>
      <dsp:spPr>
        <a:xfrm>
          <a:off x="2861927" y="3447118"/>
          <a:ext cx="921596" cy="1179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EBD0C-B4B5-4FC1-98CD-0EB080F669F8}">
      <dsp:nvSpPr>
        <dsp:cNvPr id="0" name=""/>
        <dsp:cNvSpPr/>
      </dsp:nvSpPr>
      <dsp:spPr>
        <a:xfrm>
          <a:off x="2964327" y="3544397"/>
          <a:ext cx="921596" cy="1179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Assistant Category Manager</a:t>
          </a:r>
        </a:p>
        <a:p>
          <a:pPr lvl="0" algn="ctr" defTabSz="444500">
            <a:lnSpc>
              <a:spcPct val="90000"/>
            </a:lnSpc>
            <a:spcBef>
              <a:spcPct val="0"/>
            </a:spcBef>
            <a:spcAft>
              <a:spcPct val="35000"/>
            </a:spcAft>
          </a:pPr>
          <a:r>
            <a:rPr lang="en-GB" sz="1000" b="1" kern="1200" dirty="0" smtClean="0">
              <a:solidFill>
                <a:srgbClr val="1D78BC"/>
              </a:solidFill>
            </a:rPr>
            <a:t>Linda Jones</a:t>
          </a:r>
        </a:p>
        <a:p>
          <a:pPr lvl="0" algn="ctr" defTabSz="444500">
            <a:lnSpc>
              <a:spcPct val="90000"/>
            </a:lnSpc>
            <a:spcBef>
              <a:spcPct val="0"/>
            </a:spcBef>
            <a:spcAft>
              <a:spcPct val="35000"/>
            </a:spcAft>
          </a:pPr>
          <a:r>
            <a:rPr lang="en-GB" sz="1000" b="1" kern="1200" dirty="0" smtClean="0">
              <a:solidFill>
                <a:srgbClr val="1D78BC"/>
              </a:solidFill>
            </a:rPr>
            <a:t>Concessions, Works</a:t>
          </a:r>
          <a:endParaRPr lang="en-GB" sz="1000" b="1" kern="1200" dirty="0">
            <a:solidFill>
              <a:srgbClr val="1D78BC"/>
            </a:solidFill>
          </a:endParaRPr>
        </a:p>
      </dsp:txBody>
      <dsp:txXfrm>
        <a:off x="2991320" y="3571390"/>
        <a:ext cx="867610" cy="1125974"/>
      </dsp:txXfrm>
    </dsp:sp>
    <dsp:sp modelId="{965AF66A-0278-4CB0-AB20-623217577EEE}">
      <dsp:nvSpPr>
        <dsp:cNvPr id="0" name=""/>
        <dsp:cNvSpPr/>
      </dsp:nvSpPr>
      <dsp:spPr>
        <a:xfrm>
          <a:off x="4434100" y="162191"/>
          <a:ext cx="2369257" cy="156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5B50B-8C41-4771-B8DA-B358E8F4E567}">
      <dsp:nvSpPr>
        <dsp:cNvPr id="0" name=""/>
        <dsp:cNvSpPr/>
      </dsp:nvSpPr>
      <dsp:spPr>
        <a:xfrm>
          <a:off x="4536500" y="259471"/>
          <a:ext cx="2369257" cy="1568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1D78BC"/>
              </a:solidFill>
              <a:latin typeface="Arial" pitchFamily="34" charset="0"/>
              <a:cs typeface="Arial" pitchFamily="34" charset="0"/>
            </a:rPr>
            <a:t>Head of Category Management People</a:t>
          </a:r>
        </a:p>
        <a:p>
          <a:pPr lvl="0" algn="ctr" defTabSz="622300">
            <a:lnSpc>
              <a:spcPct val="90000"/>
            </a:lnSpc>
            <a:spcBef>
              <a:spcPct val="0"/>
            </a:spcBef>
            <a:spcAft>
              <a:spcPct val="35000"/>
            </a:spcAft>
          </a:pPr>
          <a:r>
            <a:rPr lang="en-GB" sz="1400" b="1" kern="1200" dirty="0" smtClean="0">
              <a:solidFill>
                <a:srgbClr val="1D78BC"/>
              </a:solidFill>
              <a:latin typeface="Arial" pitchFamily="34" charset="0"/>
              <a:cs typeface="Arial" pitchFamily="34" charset="0"/>
            </a:rPr>
            <a:t>James Harris</a:t>
          </a:r>
        </a:p>
      </dsp:txBody>
      <dsp:txXfrm>
        <a:off x="4582433" y="305404"/>
        <a:ext cx="2277391" cy="1476389"/>
      </dsp:txXfrm>
    </dsp:sp>
    <dsp:sp modelId="{C0117EE2-9227-429D-84F8-EDA3B03E1C8D}">
      <dsp:nvSpPr>
        <dsp:cNvPr id="0" name=""/>
        <dsp:cNvSpPr/>
      </dsp:nvSpPr>
      <dsp:spPr>
        <a:xfrm>
          <a:off x="3425125" y="2095757"/>
          <a:ext cx="876106" cy="1022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28902-AC21-4B6F-96AD-4B0D4BC59B2B}">
      <dsp:nvSpPr>
        <dsp:cNvPr id="0" name=""/>
        <dsp:cNvSpPr/>
      </dsp:nvSpPr>
      <dsp:spPr>
        <a:xfrm>
          <a:off x="3527524" y="2193037"/>
          <a:ext cx="876106" cy="10221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James Welch</a:t>
          </a:r>
        </a:p>
        <a:p>
          <a:pPr lvl="0" algn="ctr" defTabSz="444500">
            <a:lnSpc>
              <a:spcPct val="90000"/>
            </a:lnSpc>
            <a:spcBef>
              <a:spcPct val="0"/>
            </a:spcBef>
            <a:spcAft>
              <a:spcPct val="35000"/>
            </a:spcAft>
          </a:pPr>
          <a:r>
            <a:rPr lang="en-GB" sz="1000" b="1" kern="1200" dirty="0" smtClean="0">
              <a:solidFill>
                <a:srgbClr val="1D78BC"/>
              </a:solidFill>
            </a:rPr>
            <a:t>Public Health</a:t>
          </a:r>
          <a:endParaRPr lang="en-GB" sz="1000" b="1" kern="1200" dirty="0">
            <a:solidFill>
              <a:srgbClr val="1D78BC"/>
            </a:solidFill>
          </a:endParaRPr>
        </a:p>
      </dsp:txBody>
      <dsp:txXfrm>
        <a:off x="3553184" y="2218697"/>
        <a:ext cx="824786" cy="970848"/>
      </dsp:txXfrm>
    </dsp:sp>
    <dsp:sp modelId="{AA64EB9E-9934-482B-A645-5DD1A7F91C1F}">
      <dsp:nvSpPr>
        <dsp:cNvPr id="0" name=""/>
        <dsp:cNvSpPr/>
      </dsp:nvSpPr>
      <dsp:spPr>
        <a:xfrm>
          <a:off x="4506030" y="2095757"/>
          <a:ext cx="921596" cy="1051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02DC3-5628-499C-A841-AB4AAEEB5F66}">
      <dsp:nvSpPr>
        <dsp:cNvPr id="0" name=""/>
        <dsp:cNvSpPr/>
      </dsp:nvSpPr>
      <dsp:spPr>
        <a:xfrm>
          <a:off x="4608430" y="2193037"/>
          <a:ext cx="921596" cy="10513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Richard Barrett</a:t>
          </a:r>
        </a:p>
        <a:p>
          <a:pPr lvl="0" algn="ctr" defTabSz="444500">
            <a:lnSpc>
              <a:spcPct val="90000"/>
            </a:lnSpc>
            <a:spcBef>
              <a:spcPct val="0"/>
            </a:spcBef>
            <a:spcAft>
              <a:spcPct val="35000"/>
            </a:spcAft>
          </a:pPr>
          <a:r>
            <a:rPr lang="en-GB" sz="1000" b="1" kern="1200" dirty="0" smtClean="0">
              <a:solidFill>
                <a:srgbClr val="1D78BC"/>
              </a:solidFill>
            </a:rPr>
            <a:t>Public Health, ICT</a:t>
          </a:r>
          <a:endParaRPr lang="en-GB" sz="1000" b="1" kern="1200" dirty="0">
            <a:solidFill>
              <a:srgbClr val="1D78BC"/>
            </a:solidFill>
          </a:endParaRPr>
        </a:p>
      </dsp:txBody>
      <dsp:txXfrm>
        <a:off x="4635423" y="2220030"/>
        <a:ext cx="867610" cy="997408"/>
      </dsp:txXfrm>
    </dsp:sp>
    <dsp:sp modelId="{2AAC428A-6F3D-476F-808D-51DCB2FE60D6}">
      <dsp:nvSpPr>
        <dsp:cNvPr id="0" name=""/>
        <dsp:cNvSpPr/>
      </dsp:nvSpPr>
      <dsp:spPr>
        <a:xfrm>
          <a:off x="5632425" y="2095757"/>
          <a:ext cx="1002125" cy="1047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AF9DC-70F3-4DD9-A887-472A93D97F46}">
      <dsp:nvSpPr>
        <dsp:cNvPr id="0" name=""/>
        <dsp:cNvSpPr/>
      </dsp:nvSpPr>
      <dsp:spPr>
        <a:xfrm>
          <a:off x="5734825" y="2193037"/>
          <a:ext cx="1002125" cy="10475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Manager</a:t>
          </a:r>
        </a:p>
        <a:p>
          <a:pPr lvl="0" algn="ctr" defTabSz="444500">
            <a:lnSpc>
              <a:spcPct val="90000"/>
            </a:lnSpc>
            <a:spcBef>
              <a:spcPct val="0"/>
            </a:spcBef>
            <a:spcAft>
              <a:spcPct val="35000"/>
            </a:spcAft>
          </a:pPr>
          <a:r>
            <a:rPr lang="en-GB" sz="1000" b="1" kern="1200" dirty="0" smtClean="0">
              <a:solidFill>
                <a:srgbClr val="1D78BC"/>
              </a:solidFill>
            </a:rPr>
            <a:t>Jack Moss</a:t>
          </a:r>
        </a:p>
        <a:p>
          <a:pPr lvl="0" algn="ctr" defTabSz="444500">
            <a:lnSpc>
              <a:spcPct val="90000"/>
            </a:lnSpc>
            <a:spcBef>
              <a:spcPct val="0"/>
            </a:spcBef>
            <a:spcAft>
              <a:spcPct val="35000"/>
            </a:spcAft>
          </a:pPr>
          <a:r>
            <a:rPr lang="en-GB" sz="1000" b="1" kern="1200" dirty="0" smtClean="0">
              <a:solidFill>
                <a:srgbClr val="1D78BC"/>
              </a:solidFill>
            </a:rPr>
            <a:t>ICT, Energy, HR, Finance</a:t>
          </a:r>
          <a:endParaRPr lang="en-GB" sz="1000" b="1" kern="1200" dirty="0">
            <a:solidFill>
              <a:srgbClr val="1D78BC"/>
            </a:solidFill>
          </a:endParaRPr>
        </a:p>
      </dsp:txBody>
      <dsp:txXfrm>
        <a:off x="5764176" y="2222388"/>
        <a:ext cx="943423" cy="988871"/>
      </dsp:txXfrm>
    </dsp:sp>
    <dsp:sp modelId="{DE3B4C11-82CA-4529-9819-60E5BBE09E5E}">
      <dsp:nvSpPr>
        <dsp:cNvPr id="0" name=""/>
        <dsp:cNvSpPr/>
      </dsp:nvSpPr>
      <dsp:spPr>
        <a:xfrm>
          <a:off x="6839349" y="2095757"/>
          <a:ext cx="921596" cy="899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456AE-9CE3-4908-8737-3D721CD5FC39}">
      <dsp:nvSpPr>
        <dsp:cNvPr id="0" name=""/>
        <dsp:cNvSpPr/>
      </dsp:nvSpPr>
      <dsp:spPr>
        <a:xfrm>
          <a:off x="6941749" y="2193037"/>
          <a:ext cx="921596" cy="8996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Category (Graduate)</a:t>
          </a:r>
        </a:p>
        <a:p>
          <a:pPr lvl="0" algn="ctr" defTabSz="444500">
            <a:lnSpc>
              <a:spcPct val="90000"/>
            </a:lnSpc>
            <a:spcBef>
              <a:spcPct val="0"/>
            </a:spcBef>
            <a:spcAft>
              <a:spcPct val="35000"/>
            </a:spcAft>
          </a:pPr>
          <a:r>
            <a:rPr lang="en-GB" sz="1000" b="1" kern="1200" dirty="0" smtClean="0">
              <a:solidFill>
                <a:srgbClr val="1D78BC"/>
              </a:solidFill>
            </a:rPr>
            <a:t>Sandra Asiedu</a:t>
          </a:r>
        </a:p>
        <a:p>
          <a:pPr lvl="0" algn="ctr" defTabSz="444500">
            <a:lnSpc>
              <a:spcPct val="90000"/>
            </a:lnSpc>
            <a:spcBef>
              <a:spcPct val="0"/>
            </a:spcBef>
            <a:spcAft>
              <a:spcPct val="35000"/>
            </a:spcAft>
          </a:pPr>
          <a:r>
            <a:rPr lang="en-GB" sz="1000" b="1" kern="1200" dirty="0" smtClean="0">
              <a:solidFill>
                <a:srgbClr val="1D78BC"/>
              </a:solidFill>
            </a:rPr>
            <a:t>Social Care</a:t>
          </a:r>
          <a:endParaRPr lang="en-GB" sz="1000" b="1" kern="1200" dirty="0">
            <a:solidFill>
              <a:srgbClr val="1D78BC"/>
            </a:solidFill>
          </a:endParaRPr>
        </a:p>
      </dsp:txBody>
      <dsp:txXfrm>
        <a:off x="6968098" y="2219386"/>
        <a:ext cx="868898" cy="846938"/>
      </dsp:txXfrm>
    </dsp:sp>
    <dsp:sp modelId="{A894528A-4824-4E4C-9610-CC2A6A0A4D80}">
      <dsp:nvSpPr>
        <dsp:cNvPr id="0" name=""/>
        <dsp:cNvSpPr/>
      </dsp:nvSpPr>
      <dsp:spPr>
        <a:xfrm>
          <a:off x="6336166" y="3399534"/>
          <a:ext cx="797033" cy="967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2FF60-7761-422B-A635-52150551E4BF}">
      <dsp:nvSpPr>
        <dsp:cNvPr id="0" name=""/>
        <dsp:cNvSpPr/>
      </dsp:nvSpPr>
      <dsp:spPr>
        <a:xfrm>
          <a:off x="6438566" y="3496813"/>
          <a:ext cx="797033" cy="9676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Assistant Category Manager</a:t>
          </a:r>
        </a:p>
        <a:p>
          <a:pPr lvl="0" algn="ctr" defTabSz="444500">
            <a:lnSpc>
              <a:spcPct val="90000"/>
            </a:lnSpc>
            <a:spcBef>
              <a:spcPct val="0"/>
            </a:spcBef>
            <a:spcAft>
              <a:spcPct val="35000"/>
            </a:spcAft>
          </a:pPr>
          <a:r>
            <a:rPr lang="en-GB" sz="1000" b="1" kern="1200" dirty="0" smtClean="0">
              <a:solidFill>
                <a:srgbClr val="1D78BC"/>
              </a:solidFill>
            </a:rPr>
            <a:t>Marsha Wrye</a:t>
          </a:r>
          <a:endParaRPr lang="en-GB" sz="1000" b="1" kern="1200" dirty="0">
            <a:solidFill>
              <a:srgbClr val="1D78BC"/>
            </a:solidFill>
          </a:endParaRPr>
        </a:p>
      </dsp:txBody>
      <dsp:txXfrm>
        <a:off x="6461910" y="3520157"/>
        <a:ext cx="750345" cy="920997"/>
      </dsp:txXfrm>
    </dsp:sp>
    <dsp:sp modelId="{32345FEC-1E60-4332-884F-E79250DCE1D9}">
      <dsp:nvSpPr>
        <dsp:cNvPr id="0" name=""/>
        <dsp:cNvSpPr/>
      </dsp:nvSpPr>
      <dsp:spPr>
        <a:xfrm>
          <a:off x="7337998" y="3399534"/>
          <a:ext cx="747948" cy="948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EA652-6C10-499A-B23A-99119CAECC0D}">
      <dsp:nvSpPr>
        <dsp:cNvPr id="0" name=""/>
        <dsp:cNvSpPr/>
      </dsp:nvSpPr>
      <dsp:spPr>
        <a:xfrm>
          <a:off x="7440398" y="3496813"/>
          <a:ext cx="747948" cy="948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rgbClr val="1D78BC"/>
              </a:solidFill>
            </a:rPr>
            <a:t>Assistant Category manager</a:t>
          </a:r>
        </a:p>
        <a:p>
          <a:pPr lvl="0" algn="ctr" defTabSz="444500">
            <a:lnSpc>
              <a:spcPct val="90000"/>
            </a:lnSpc>
            <a:spcBef>
              <a:spcPct val="0"/>
            </a:spcBef>
            <a:spcAft>
              <a:spcPct val="35000"/>
            </a:spcAft>
          </a:pPr>
          <a:r>
            <a:rPr lang="en-GB" sz="1000" b="1" kern="1200" dirty="0" smtClean="0">
              <a:solidFill>
                <a:srgbClr val="1D78BC"/>
              </a:solidFill>
            </a:rPr>
            <a:t>Lauren Gibson</a:t>
          </a:r>
          <a:endParaRPr lang="en-GB" sz="1000" b="1" kern="1200" dirty="0">
            <a:solidFill>
              <a:srgbClr val="1D78BC"/>
            </a:solidFill>
          </a:endParaRPr>
        </a:p>
      </dsp:txBody>
      <dsp:txXfrm>
        <a:off x="7462305" y="3518720"/>
        <a:ext cx="704134" cy="9051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2BB74-660B-4BED-BEDB-D5C83CABBE95}" type="datetimeFigureOut">
              <a:rPr lang="en-GB" smtClean="0"/>
              <a:t>27/04/2015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9CDEA-C4C9-4BCF-B082-FEE00C4B1EDC}" type="slidenum">
              <a:rPr lang="en-GB" smtClean="0"/>
              <a:t>‹#›</a:t>
            </a:fld>
            <a:endParaRPr lang="en-GB"/>
          </a:p>
        </p:txBody>
      </p:sp>
    </p:spTree>
    <p:extLst>
      <p:ext uri="{BB962C8B-B14F-4D97-AF65-F5344CB8AC3E}">
        <p14:creationId xmlns:p14="http://schemas.microsoft.com/office/powerpoint/2010/main" val="166216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BB528C0F-5435-4AEA-8584-47F848F399AE}"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11893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a:t>
            </a:r>
            <a:r>
              <a:rPr lang="en-GB" baseline="0" dirty="0" smtClean="0"/>
              <a:t> year framework </a:t>
            </a:r>
            <a:r>
              <a:rPr lang="en-GB" sz="1200" b="0" i="0" u="none" strike="noStrike" kern="1200" dirty="0" smtClean="0">
                <a:solidFill>
                  <a:schemeClr val="tx1"/>
                </a:solidFill>
                <a:effectLst/>
                <a:latin typeface="+mn-lt"/>
                <a:ea typeface="+mn-ea"/>
                <a:cs typeface="+mn-cs"/>
              </a:rPr>
              <a:t>29/05/2014</a:t>
            </a:r>
            <a:r>
              <a:rPr lang="en-GB" dirty="0" smtClean="0"/>
              <a:t> to </a:t>
            </a:r>
            <a:r>
              <a:rPr lang="en-GB" sz="1200" b="0" i="0" u="none" strike="noStrike" kern="1200" dirty="0" smtClean="0">
                <a:solidFill>
                  <a:schemeClr val="tx1"/>
                </a:solidFill>
                <a:effectLst/>
                <a:latin typeface="+mn-lt"/>
                <a:ea typeface="+mn-ea"/>
                <a:cs typeface="+mn-cs"/>
              </a:rPr>
              <a:t>30/06/2018</a:t>
            </a:r>
            <a:r>
              <a:rPr lang="en-GB" dirty="0" smtClean="0"/>
              <a:t> </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92331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lot will have up to 11 contractors on each</a:t>
            </a:r>
          </a:p>
          <a:p>
            <a:r>
              <a:rPr lang="en-GB" dirty="0" smtClean="0"/>
              <a:t>Contractors will be advertising</a:t>
            </a:r>
            <a:r>
              <a:rPr lang="en-GB" baseline="0" dirty="0" smtClean="0"/>
              <a:t> sub-contracting opportunities on the Sub-Contracting Portal</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385258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Due to go out to ITT using OJEU Open Procedure late May </a:t>
            </a:r>
          </a:p>
          <a:p>
            <a:r>
              <a:rPr lang="en-GB" dirty="0" smtClean="0"/>
              <a:t>Advertised on Portal and EU Journal</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80399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Danny</a:t>
            </a:r>
            <a:r>
              <a:rPr lang="en-GB" baseline="0" dirty="0" smtClean="0"/>
              <a:t> will be demonstrating this this afternoon</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84330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TFM Contractors</a:t>
            </a:r>
          </a:p>
          <a:p>
            <a:r>
              <a:rPr lang="en-GB" dirty="0" smtClean="0"/>
              <a:t>Principal</a:t>
            </a:r>
            <a:r>
              <a:rPr lang="en-GB" baseline="0" dirty="0" smtClean="0"/>
              <a:t> Contractors from the FW</a:t>
            </a:r>
          </a:p>
          <a:p>
            <a:r>
              <a:rPr lang="en-GB" baseline="0" dirty="0" smtClean="0"/>
              <a:t>Plus House Builders tbc</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52452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ln/>
        </p:spPr>
      </p:sp>
      <p:sp>
        <p:nvSpPr>
          <p:cNvPr id="18435"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a:ln/>
        </p:spPr>
      </p:sp>
      <p:sp>
        <p:nvSpPr>
          <p:cNvPr id="19459"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ln/>
        </p:spPr>
      </p:sp>
      <p:sp>
        <p:nvSpPr>
          <p:cNvPr id="21507"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a:ln/>
        </p:spPr>
      </p:sp>
      <p:sp>
        <p:nvSpPr>
          <p:cNvPr id="22531"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B8886BF9-FEBC-4C84-B7DE-3C35CE42E2D5}" type="slidenum">
              <a:rPr lang="en-GB" smtClean="0">
                <a:solidFill>
                  <a:prstClr val="black"/>
                </a:solidFill>
              </a:rPr>
              <a:pPr/>
              <a:t>10</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a:ln/>
        </p:spPr>
      </p:sp>
      <p:sp>
        <p:nvSpPr>
          <p:cNvPr id="22531"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23555"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ln/>
        </p:spPr>
      </p:sp>
      <p:sp>
        <p:nvSpPr>
          <p:cNvPr id="24579"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a:ln/>
        </p:spPr>
      </p:sp>
      <p:sp>
        <p:nvSpPr>
          <p:cNvPr id="25603"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a:ln/>
        </p:spPr>
      </p:sp>
      <p:sp>
        <p:nvSpPr>
          <p:cNvPr id="27651" name="Rectangle 3"/>
          <p:cNvSpPr>
            <a:spLocks noGrp="1"/>
          </p:cNvSpPr>
          <p:nvPr>
            <p:ph type="body" idx="1"/>
          </p:nvPr>
        </p:nvSpPr>
        <p:spPr>
          <a:xfrm>
            <a:off x="685480" y="4343144"/>
            <a:ext cx="5487041" cy="4115019"/>
          </a:xfrm>
          <a:noFill/>
        </p:spPr>
        <p:txBody>
          <a:bodyPr/>
          <a:lstStyle/>
          <a:p>
            <a:pPr eaLnBrk="1" hangingPunct="1"/>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AF715DB-EB43-4786-9CB4-7729DBD006F9}" type="slidenum">
              <a:rPr lang="en-GB" altLang="en-US">
                <a:solidFill>
                  <a:prstClr val="black"/>
                </a:solidFill>
                <a:latin typeface="Calibri" pitchFamily="34" charset="0"/>
              </a:rPr>
              <a:pPr/>
              <a:t>90</a:t>
            </a:fld>
            <a:endParaRPr lang="en-GB"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886BF9-FEBC-4C84-B7DE-3C35CE42E2D5}"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Consortium must be properly led, constructed, managed</a:t>
            </a:r>
          </a:p>
          <a:p>
            <a:pPr eaLnBrk="1" hangingPunct="1">
              <a:spcBef>
                <a:spcPct val="0"/>
              </a:spcBef>
            </a:pPr>
            <a:r>
              <a:rPr lang="en-GB" smtClean="0"/>
              <a:t>Consortium jointly and severally liable</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C580-4150-465D-BCEC-A14B3D6DD623}" type="slidenum">
              <a:rPr lang="en-GB" smtClean="0">
                <a:solidFill>
                  <a:prstClr val="black"/>
                </a:solidFill>
              </a:rPr>
              <a:pPr fontAlgn="base">
                <a:spcBef>
                  <a:spcPct val="0"/>
                </a:spcBef>
                <a:spcAft>
                  <a:spcPct val="0"/>
                </a:spcAft>
                <a:defRPr/>
              </a:pPr>
              <a:t>26</a:t>
            </a:fld>
            <a:endParaRPr lang="en-GB" dirty="0" smtClean="0">
              <a:solidFill>
                <a:prstClr val="black"/>
              </a:solidFill>
            </a:endParaRPr>
          </a:p>
        </p:txBody>
      </p:sp>
      <p:sp>
        <p:nvSpPr>
          <p:cNvPr id="5" name="Date Placeholder 4"/>
          <p:cNvSpPr>
            <a:spLocks noGrp="1"/>
          </p:cNvSpPr>
          <p:nvPr>
            <p:ph type="dt" sz="quarter" idx="1"/>
          </p:nvPr>
        </p:nvSpPr>
        <p:spPr/>
        <p:txBody>
          <a:bodyPr/>
          <a:lstStyle/>
          <a:p>
            <a:pPr>
              <a:defRPr/>
            </a:pPr>
            <a:r>
              <a:rPr lang="en-US">
                <a:solidFill>
                  <a:prstClr val="black"/>
                </a:solidFill>
              </a:rPr>
              <a:t>© NJM European, Economic &amp; Management Consultants Limited</a:t>
            </a:r>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CC3E9CF-7F39-49F7-917F-B11F0A591F97}" type="slidenum">
              <a:rPr lang="en-GB" smtClean="0">
                <a:solidFill>
                  <a:prstClr val="black"/>
                </a:solidFill>
              </a:rPr>
              <a:pPr>
                <a:defRPr/>
              </a:pPr>
              <a:t>35</a:t>
            </a:fld>
            <a:endParaRPr lang="en-GB" dirty="0">
              <a:solidFill>
                <a:prstClr val="black"/>
              </a:solidFill>
            </a:endParaRPr>
          </a:p>
        </p:txBody>
      </p:sp>
      <p:sp>
        <p:nvSpPr>
          <p:cNvPr id="5" name="Date Placeholder 4"/>
          <p:cNvSpPr>
            <a:spLocks noGrp="1"/>
          </p:cNvSpPr>
          <p:nvPr>
            <p:ph type="dt" sz="quarter" idx="1"/>
          </p:nvPr>
        </p:nvSpPr>
        <p:spPr/>
        <p:txBody>
          <a:bodyPr/>
          <a:lstStyle/>
          <a:p>
            <a:pPr>
              <a:defRPr/>
            </a:pPr>
            <a:r>
              <a:rPr lang="en-US">
                <a:solidFill>
                  <a:prstClr val="black"/>
                </a:solidFill>
              </a:rPr>
              <a:t>© NJM European, Economic &amp; Management Consultants Limited</a:t>
            </a:r>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a:t>
            </a:r>
          </a:p>
          <a:p>
            <a:r>
              <a:rPr lang="en-GB" sz="1200" b="0" i="0" kern="1200" dirty="0" smtClean="0">
                <a:solidFill>
                  <a:schemeClr val="tx1"/>
                </a:solidFill>
                <a:effectLst/>
                <a:latin typeface="+mn-lt"/>
                <a:ea typeface="+mn-ea"/>
                <a:cs typeface="+mn-cs"/>
              </a:rPr>
              <a:t>The Corporate &amp; Learning Category provide Procurement services to a wide range of areas in support of our corporate functions, e.g. Communications, HR/Training Frameworks, Professional services. </a:t>
            </a:r>
          </a:p>
          <a:p>
            <a:r>
              <a:rPr lang="en-GB" sz="1200" b="0" i="0" kern="1200" dirty="0" smtClean="0">
                <a:solidFill>
                  <a:schemeClr val="tx1"/>
                </a:solidFill>
                <a:effectLst/>
                <a:latin typeface="+mn-lt"/>
                <a:ea typeface="+mn-ea"/>
                <a:cs typeface="+mn-cs"/>
              </a:rPr>
              <a:t>The ICT category covers for procurements relating to computer hardware, software, network and cloud​, e.g. Microsoft, Oracle, KPSN.</a:t>
            </a:r>
          </a:p>
          <a:p>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3695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99559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Start/End dates</a:t>
            </a:r>
          </a:p>
          <a:p>
            <a:r>
              <a:rPr lang="en-GB" dirty="0" smtClean="0"/>
              <a:t>What the procurement</a:t>
            </a:r>
            <a:r>
              <a:rPr lang="en-GB" baseline="0" dirty="0" smtClean="0"/>
              <a:t> route was</a:t>
            </a:r>
          </a:p>
          <a:p>
            <a:r>
              <a:rPr lang="en-GB" baseline="0" dirty="0" smtClean="0"/>
              <a:t>Who can access the contract (other authorities)</a:t>
            </a:r>
          </a:p>
          <a:p>
            <a:r>
              <a:rPr lang="en-GB" baseline="0" dirty="0" smtClean="0"/>
              <a:t>The Authorities Contact Details</a:t>
            </a:r>
          </a:p>
          <a:p>
            <a:r>
              <a:rPr lang="en-GB" baseline="0" dirty="0" smtClean="0"/>
              <a:t>Supplier Details</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88632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year Contract with option to extend for a further 2 years</a:t>
            </a:r>
          </a:p>
          <a:p>
            <a:r>
              <a:rPr lang="en-GB" dirty="0" smtClean="0"/>
              <a:t>Facilities Management</a:t>
            </a:r>
            <a:r>
              <a:rPr lang="en-GB" baseline="0" dirty="0" smtClean="0"/>
              <a:t> services such as building maintenance, cleaning, catering, community lettings, ground maintenance, security …</a:t>
            </a:r>
          </a:p>
          <a:p>
            <a:r>
              <a:rPr lang="en-GB" baseline="0" dirty="0" smtClean="0"/>
              <a:t>Initially this is for Corporate Buildings – Offices, libraries  ..</a:t>
            </a:r>
          </a:p>
          <a:p>
            <a:r>
              <a:rPr lang="en-GB" baseline="0" dirty="0" smtClean="0"/>
              <a:t>In dialogue to incorporate Schools</a:t>
            </a:r>
            <a:endParaRPr lang="en-GB" dirty="0"/>
          </a:p>
        </p:txBody>
      </p:sp>
      <p:sp>
        <p:nvSpPr>
          <p:cNvPr id="4" name="Slide Number Placeholder 3"/>
          <p:cNvSpPr>
            <a:spLocks noGrp="1"/>
          </p:cNvSpPr>
          <p:nvPr>
            <p:ph type="sldNum" sz="quarter" idx="10"/>
          </p:nvPr>
        </p:nvSpPr>
        <p:spPr/>
        <p:txBody>
          <a:bodyPr/>
          <a:lstStyle/>
          <a:p>
            <a:fld id="{9770CAD2-23A4-44D1-B9C8-F883FB67E1AA}"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423411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354796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184993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24620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0C73C3-E151-4796-9723-C45097327487}"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45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9FAD92-1806-4D41-A709-7B4346DBCA72}"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46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158F2-ED58-4F0D-B5D8-1AC6AF09192D}"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976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71B475-36FE-44BC-A0CC-D90D358229D0}" type="datetime1">
              <a:rPr lang="en-GB" smtClean="0">
                <a:solidFill>
                  <a:prstClr val="black">
                    <a:tint val="75000"/>
                  </a:prstClr>
                </a:solidFill>
              </a:rPr>
              <a:pPr/>
              <a:t>27/04/2015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050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BD0888-85E0-4B65-A294-7D32753FFF98}" type="datetime1">
              <a:rPr lang="en-GB" smtClean="0">
                <a:solidFill>
                  <a:prstClr val="black">
                    <a:tint val="75000"/>
                  </a:prstClr>
                </a:solidFill>
              </a:rPr>
              <a:pPr/>
              <a:t>27/04/2015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712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BEDE0D-46ED-461A-B65B-2BA6990AF2CA}" type="datetime1">
              <a:rPr lang="en-GB" smtClean="0">
                <a:solidFill>
                  <a:prstClr val="black">
                    <a:tint val="75000"/>
                  </a:prstClr>
                </a:solidFill>
              </a:rPr>
              <a:pPr/>
              <a:t>27/04/2015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61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395A7-1FB1-4AEE-9AF5-3ACF16D16B48}" type="datetime1">
              <a:rPr lang="en-GB" smtClean="0">
                <a:solidFill>
                  <a:prstClr val="black">
                    <a:tint val="75000"/>
                  </a:prstClr>
                </a:solidFill>
              </a:rPr>
              <a:pPr/>
              <a:t>27/04/2015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141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5C2E9-2F84-4799-94BE-E1A921875416}" type="datetime1">
              <a:rPr lang="en-GB" smtClean="0">
                <a:solidFill>
                  <a:prstClr val="black">
                    <a:tint val="75000"/>
                  </a:prstClr>
                </a:solidFill>
              </a:rPr>
              <a:pPr/>
              <a:t>27/04/2015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721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199461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4C3F2-491A-4992-8AD2-0EB0610BF98E}" type="datetime1">
              <a:rPr lang="en-GB" smtClean="0">
                <a:solidFill>
                  <a:prstClr val="black">
                    <a:tint val="75000"/>
                  </a:prstClr>
                </a:solidFill>
              </a:rPr>
              <a:pPr/>
              <a:t>27/04/2015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0027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FFC1EF-D44D-421A-9CEB-BD60F9FB4E4F}"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6251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D84B45-6986-4B9D-89B3-9BBE0D105CAF}"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879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698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685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24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7875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4510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5399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124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912719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2454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9102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4774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9389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7225133-8E3A-4F27-A11B-546B7ED004E2}"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ADCB73-9005-4DCB-8002-B5A97C8915A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95399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BA082C6-2338-4D76-AEA6-8AD29478F927}"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F57BAC-5428-46F5-B5CB-D6F2C9FD6AC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56625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E314AE-1FC2-4FC7-98CD-62108D6F1158}"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99E94C-DCC6-493E-A994-0A3968777ED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6784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36F3DB6-15C8-4607-890B-01FF6DB181AC}"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A44FE5-651F-403D-9DE1-CCD0DE7A8A3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9630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EE86DE2-DC4A-42A8-B24D-D2880595DBF8}"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E175492-755B-43E1-A4F0-1DAA560412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17426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8413535-7119-4DE1-BCB9-C9A53C90A529}"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99BA08-09B3-464B-9008-1D59E204D47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083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517630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B764B8-862A-49FF-9E3D-4561DF0544C7}"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850C76B-9207-47B6-8D7E-4DBEBDF30FD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97783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1058C7-9E9C-4C09-97C0-40D7783B4FE8}"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BFF3E0-2E78-4FBA-9D0A-E1D2175A96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81609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A85723-9AAF-45AA-955B-EE5D23E502FA}"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F12362-D006-4B05-8078-D4CB919024E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11586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E1372F-04CC-4250-9FDF-A36C202D59F5}"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53D824-48E7-4F3A-9101-9B2593867F6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54472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E28DDB-1CA7-47F0-BE19-3FB03902BA7E}"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7B2082-9321-41F6-ABBD-FCDFA0CF65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1753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fld id="{6F86E1B2-B090-40E9-BDBE-BD6BCF02C0DB}"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FD65F5-A416-40FA-BB97-833D17DBA53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00699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3630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8022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9586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34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2082658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8611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55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45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614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2303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3553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2675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3DEED1D-D892-4688-902C-865B2F8BC7F6}"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E5CF110-CDBA-43E5-970B-129130E64E2D}" type="slidenum">
              <a:rPr lang="en-GB" altLang="en-US"/>
              <a:pPr/>
              <a:t>‹#›</a:t>
            </a:fld>
            <a:endParaRPr lang="en-GB" altLang="en-US"/>
          </a:p>
        </p:txBody>
      </p:sp>
    </p:spTree>
    <p:extLst>
      <p:ext uri="{BB962C8B-B14F-4D97-AF65-F5344CB8AC3E}">
        <p14:creationId xmlns:p14="http://schemas.microsoft.com/office/powerpoint/2010/main" val="3969499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8A1669-DFC2-4FF5-9CAA-B599259A5667}"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CA8E2CD-3E91-4A8F-ADCC-7EEE3669DD47}" type="slidenum">
              <a:rPr lang="en-GB" altLang="en-US"/>
              <a:pPr/>
              <a:t>‹#›</a:t>
            </a:fld>
            <a:endParaRPr lang="en-GB" altLang="en-US"/>
          </a:p>
        </p:txBody>
      </p:sp>
    </p:spTree>
    <p:extLst>
      <p:ext uri="{BB962C8B-B14F-4D97-AF65-F5344CB8AC3E}">
        <p14:creationId xmlns:p14="http://schemas.microsoft.com/office/powerpoint/2010/main" val="2568673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D4EB93-B235-4517-9A7C-5A65A43A4A6E}"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6BADF7-9AE1-4A1C-8786-1DED03E7BE10}" type="slidenum">
              <a:rPr lang="en-GB" altLang="en-US"/>
              <a:pPr/>
              <a:t>‹#›</a:t>
            </a:fld>
            <a:endParaRPr lang="en-GB" altLang="en-US"/>
          </a:p>
        </p:txBody>
      </p:sp>
    </p:spTree>
    <p:extLst>
      <p:ext uri="{BB962C8B-B14F-4D97-AF65-F5344CB8AC3E}">
        <p14:creationId xmlns:p14="http://schemas.microsoft.com/office/powerpoint/2010/main" val="103208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4057953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F11D2B7-8342-452F-BA28-933E3E75508C}" type="datetimeFigureOut">
              <a:rPr lang="en-GB">
                <a:solidFill>
                  <a:prstClr val="black">
                    <a:tint val="75000"/>
                  </a:prstClr>
                </a:solidFill>
              </a:rPr>
              <a:pPr>
                <a:defRPr/>
              </a:pPr>
              <a:t>27/04/2015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B33C91-9245-42A2-B309-06F5540C1BE1}" type="slidenum">
              <a:rPr lang="en-GB" altLang="en-US"/>
              <a:pPr/>
              <a:t>‹#›</a:t>
            </a:fld>
            <a:endParaRPr lang="en-GB" altLang="en-US"/>
          </a:p>
        </p:txBody>
      </p:sp>
    </p:spTree>
    <p:extLst>
      <p:ext uri="{BB962C8B-B14F-4D97-AF65-F5344CB8AC3E}">
        <p14:creationId xmlns:p14="http://schemas.microsoft.com/office/powerpoint/2010/main" val="2644554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982FC78-DC20-433D-81CC-4ED6F008744D}" type="datetimeFigureOut">
              <a:rPr lang="en-GB">
                <a:solidFill>
                  <a:prstClr val="black">
                    <a:tint val="75000"/>
                  </a:prstClr>
                </a:solidFill>
              </a:rPr>
              <a:pPr>
                <a:defRPr/>
              </a:pPr>
              <a:t>27/04/2015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3D3D53D-CB02-4DA8-A69B-C5E869BD1C10}" type="slidenum">
              <a:rPr lang="en-GB" altLang="en-US"/>
              <a:pPr/>
              <a:t>‹#›</a:t>
            </a:fld>
            <a:endParaRPr lang="en-GB" altLang="en-US"/>
          </a:p>
        </p:txBody>
      </p:sp>
    </p:spTree>
    <p:extLst>
      <p:ext uri="{BB962C8B-B14F-4D97-AF65-F5344CB8AC3E}">
        <p14:creationId xmlns:p14="http://schemas.microsoft.com/office/powerpoint/2010/main" val="136646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EE9CAAB-A01A-4EA9-9B31-1AA28F091EE7}" type="datetimeFigureOut">
              <a:rPr lang="en-GB">
                <a:solidFill>
                  <a:prstClr val="black">
                    <a:tint val="75000"/>
                  </a:prstClr>
                </a:solidFill>
              </a:rPr>
              <a:pPr>
                <a:defRPr/>
              </a:pPr>
              <a:t>27/04/2015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1401789-0E4A-4FF7-8094-272C99B5117D}" type="slidenum">
              <a:rPr lang="en-GB" altLang="en-US"/>
              <a:pPr/>
              <a:t>‹#›</a:t>
            </a:fld>
            <a:endParaRPr lang="en-GB" altLang="en-US"/>
          </a:p>
        </p:txBody>
      </p:sp>
    </p:spTree>
    <p:extLst>
      <p:ext uri="{BB962C8B-B14F-4D97-AF65-F5344CB8AC3E}">
        <p14:creationId xmlns:p14="http://schemas.microsoft.com/office/powerpoint/2010/main" val="225567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A513C5-2B03-4941-A0DE-AD07BD66AAFD}" type="datetimeFigureOut">
              <a:rPr lang="en-GB">
                <a:solidFill>
                  <a:prstClr val="black">
                    <a:tint val="75000"/>
                  </a:prstClr>
                </a:solidFill>
              </a:rPr>
              <a:pPr>
                <a:defRPr/>
              </a:pPr>
              <a:t>27/04/2015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97CE9A3-D51C-4B76-B295-1A4B87741322}" type="slidenum">
              <a:rPr lang="en-GB" altLang="en-US"/>
              <a:pPr/>
              <a:t>‹#›</a:t>
            </a:fld>
            <a:endParaRPr lang="en-GB" altLang="en-US"/>
          </a:p>
        </p:txBody>
      </p:sp>
    </p:spTree>
    <p:extLst>
      <p:ext uri="{BB962C8B-B14F-4D97-AF65-F5344CB8AC3E}">
        <p14:creationId xmlns:p14="http://schemas.microsoft.com/office/powerpoint/2010/main" val="1666175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54D985-441E-44CA-B2FA-76CAAE115573}" type="datetimeFigureOut">
              <a:rPr lang="en-GB">
                <a:solidFill>
                  <a:prstClr val="black">
                    <a:tint val="75000"/>
                  </a:prstClr>
                </a:solidFill>
              </a:rPr>
              <a:pPr>
                <a:defRPr/>
              </a:pPr>
              <a:t>27/04/2015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61F16D4-C4DC-44BB-9359-0710DBD8BAC8}" type="slidenum">
              <a:rPr lang="en-GB" altLang="en-US"/>
              <a:pPr/>
              <a:t>‹#›</a:t>
            </a:fld>
            <a:endParaRPr lang="en-GB" altLang="en-US"/>
          </a:p>
        </p:txBody>
      </p:sp>
    </p:spTree>
    <p:extLst>
      <p:ext uri="{BB962C8B-B14F-4D97-AF65-F5344CB8AC3E}">
        <p14:creationId xmlns:p14="http://schemas.microsoft.com/office/powerpoint/2010/main" val="4113328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2C3635-6FD8-4C33-A93F-D11B54C74406}" type="datetimeFigureOut">
              <a:rPr lang="en-GB">
                <a:solidFill>
                  <a:prstClr val="black">
                    <a:tint val="75000"/>
                  </a:prstClr>
                </a:solidFill>
              </a:rPr>
              <a:pPr>
                <a:defRPr/>
              </a:pPr>
              <a:t>27/04/2015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B248AF-528F-489C-B709-3178A19D7766}" type="slidenum">
              <a:rPr lang="en-GB" altLang="en-US"/>
              <a:pPr/>
              <a:t>‹#›</a:t>
            </a:fld>
            <a:endParaRPr lang="en-GB" altLang="en-US"/>
          </a:p>
        </p:txBody>
      </p:sp>
    </p:spTree>
    <p:extLst>
      <p:ext uri="{BB962C8B-B14F-4D97-AF65-F5344CB8AC3E}">
        <p14:creationId xmlns:p14="http://schemas.microsoft.com/office/powerpoint/2010/main" val="837854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6D0A74-1877-4D83-A327-D94269396DEE}"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4EF867-A994-4CAB-A539-47CE009390D5}" type="slidenum">
              <a:rPr lang="en-GB" altLang="en-US"/>
              <a:pPr/>
              <a:t>‹#›</a:t>
            </a:fld>
            <a:endParaRPr lang="en-GB" altLang="en-US"/>
          </a:p>
        </p:txBody>
      </p:sp>
    </p:spTree>
    <p:extLst>
      <p:ext uri="{BB962C8B-B14F-4D97-AF65-F5344CB8AC3E}">
        <p14:creationId xmlns:p14="http://schemas.microsoft.com/office/powerpoint/2010/main" val="3113818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65B34D-6CC6-49F4-BECA-CB170EE94005}"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4DB5D7-BB22-48AF-96CF-A70F74AA2016}" type="slidenum">
              <a:rPr lang="en-GB" altLang="en-US"/>
              <a:pPr/>
              <a:t>‹#›</a:t>
            </a:fld>
            <a:endParaRPr lang="en-GB" altLang="en-US"/>
          </a:p>
        </p:txBody>
      </p:sp>
    </p:spTree>
    <p:extLst>
      <p:ext uri="{BB962C8B-B14F-4D97-AF65-F5344CB8AC3E}">
        <p14:creationId xmlns:p14="http://schemas.microsoft.com/office/powerpoint/2010/main" val="942480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2"/>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p:txBody>
          <a:bodyPr wrap="square"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p:txBody>
          <a:bodyPr rtlCol="0" anchor="t"/>
          <a:lstStyle>
            <a:lvl1pPr fontAlgn="auto">
              <a:spcBef>
                <a:spcPts val="0"/>
              </a:spcBef>
              <a:spcAft>
                <a:spcPts val="0"/>
              </a:spcAft>
              <a:defRPr>
                <a:solidFill>
                  <a:srgbClr val="000000"/>
                </a:solidFill>
                <a:latin typeface="Arial" charset="0"/>
                <a:ea typeface="ＭＳ Ｐゴシック" pitchFamily="-97" charset="-128"/>
                <a:cs typeface="+mn-cs"/>
              </a:defRPr>
            </a:lvl1pPr>
          </a:lstStyle>
          <a:p>
            <a:pPr>
              <a:defRPr/>
            </a:pPr>
            <a:r>
              <a:rPr lang="da-DK"/>
              <a:t>Your Logo</a:t>
            </a:r>
          </a:p>
        </p:txBody>
      </p:sp>
    </p:spTree>
    <p:extLst>
      <p:ext uri="{BB962C8B-B14F-4D97-AF65-F5344CB8AC3E}">
        <p14:creationId xmlns:p14="http://schemas.microsoft.com/office/powerpoint/2010/main" val="3986735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99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2724504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89291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434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25115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62015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21576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35426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52039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058028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06998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4639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27706070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solidFill>
                  <a:prstClr val="black"/>
                </a:solidFill>
              </a:rPr>
              <a:pPr/>
              <a:t>27/04/2015</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0209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7015081-8BEB-4988-A4D6-4281832F23F2}" type="datetimeFigureOut">
              <a:rPr lang="en-GB" smtClean="0"/>
              <a:t>27/04/2015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7CE16B7-8748-4367-9AFE-374F7FA12F9B}" type="slidenum">
              <a:rPr lang="en-GB" smtClean="0"/>
              <a:t>‹#›</a:t>
            </a:fld>
            <a:endParaRPr lang="en-GB"/>
          </a:p>
        </p:txBody>
      </p:sp>
    </p:spTree>
    <p:extLst>
      <p:ext uri="{BB962C8B-B14F-4D97-AF65-F5344CB8AC3E}">
        <p14:creationId xmlns:p14="http://schemas.microsoft.com/office/powerpoint/2010/main" val="176661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image" Target="../media/image4.jpe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3.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635195"/>
            <a:ext cx="9144000" cy="222807"/>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9144000" cy="174719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9" y="6257288"/>
            <a:ext cx="1644019" cy="206454"/>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3528" y="5868604"/>
            <a:ext cx="1164123" cy="595138"/>
          </a:xfrm>
          <a:prstGeom prst="rect">
            <a:avLst/>
          </a:prstGeom>
        </p:spPr>
      </p:pic>
    </p:spTree>
    <p:extLst>
      <p:ext uri="{BB962C8B-B14F-4D97-AF65-F5344CB8AC3E}">
        <p14:creationId xmlns:p14="http://schemas.microsoft.com/office/powerpoint/2010/main" val="263905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08BE4-2C20-43FC-B848-4B50A2E1666A}" type="datetime1">
              <a:rPr lang="en-GB" smtClean="0">
                <a:solidFill>
                  <a:prstClr val="black">
                    <a:tint val="75000"/>
                  </a:prstClr>
                </a:solidFill>
              </a:rPr>
              <a:pPr/>
              <a:t>27/04/2015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41B72-362A-41EE-A5FA-B04F317BE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9479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A9BF8-1972-44A9-8C74-FE731CA9319B}"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4EACE-62EB-4152-AD30-3CD2ED829B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0493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0B5548-2066-44E3-B747-501738FE15C1}" type="datetimeFigureOut">
              <a:rPr lang="en-GB">
                <a:solidFill>
                  <a:prstClr val="black">
                    <a:tint val="75000"/>
                  </a:prstClr>
                </a:solidFill>
              </a:rPr>
              <a:pPr>
                <a:defRPr/>
              </a:pPr>
              <a:t>27/04/2015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5FC7E2-0E60-4153-99DB-098CF5E9AA0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13911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9D66-A87C-48F0-96F9-C9876AC9088A}" type="datetimeFigureOut">
              <a:rPr lang="en-GB" smtClean="0">
                <a:solidFill>
                  <a:prstClr val="black">
                    <a:tint val="75000"/>
                  </a:prstClr>
                </a:solidFill>
              </a:rPr>
              <a:pPr/>
              <a:t>27/04/2015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6E961-B49D-429F-A69F-9FF0DD2DEC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79956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98FEEF0-C221-4B18-9DC8-8826C8878F4A}" type="datetimeFigureOut">
              <a:rPr lang="en-GB">
                <a:solidFill>
                  <a:prstClr val="black">
                    <a:tint val="75000"/>
                  </a:prstClr>
                </a:solidFill>
              </a:rPr>
              <a:pPr>
                <a:defRPr/>
              </a:pPr>
              <a:t>27/04/2015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C70713B6-F3AA-4E26-9A92-9F9CEA4DA0F0}" type="slidenum">
              <a:rPr lang="en-GB" altLang="en-US">
                <a:cs typeface="Arial" charset="0"/>
              </a:rPr>
              <a:pPr fontAlgn="base">
                <a:spcBef>
                  <a:spcPct val="0"/>
                </a:spcBef>
                <a:spcAft>
                  <a:spcPct val="0"/>
                </a:spcAft>
              </a:pPr>
              <a:t>‹#›</a:t>
            </a:fld>
            <a:endParaRPr lang="en-GB" altLang="en-US">
              <a:cs typeface="Arial" charset="0"/>
            </a:endParaRPr>
          </a:p>
        </p:txBody>
      </p:sp>
    </p:spTree>
    <p:extLst>
      <p:ext uri="{BB962C8B-B14F-4D97-AF65-F5344CB8AC3E}">
        <p14:creationId xmlns:p14="http://schemas.microsoft.com/office/powerpoint/2010/main" val="22831194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635195"/>
            <a:ext cx="9144000" cy="222807"/>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9144000" cy="174719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9" y="6257288"/>
            <a:ext cx="1644019" cy="206454"/>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3528" y="5868604"/>
            <a:ext cx="1164123" cy="595138"/>
          </a:xfrm>
          <a:prstGeom prst="rect">
            <a:avLst/>
          </a:prstGeom>
        </p:spPr>
      </p:pic>
    </p:spTree>
    <p:extLst>
      <p:ext uri="{BB962C8B-B14F-4D97-AF65-F5344CB8AC3E}">
        <p14:creationId xmlns:p14="http://schemas.microsoft.com/office/powerpoint/2010/main" val="36956097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sL6V_KNK94pwgM&amp;tbnid=72ZJnD-cf07nKM:&amp;ved=0CAcQjRw&amp;url=http://www.kent.ac.uk/alumni/news/e-newsletter.html&amp;ei=PWglVLmLLqTj7QaM3IDIDQ&amp;bvm=bv.76247554,d.ZGU&amp;psig=AFQjCNFjjcHsfvCw0wcCk7_GSNcTCeUPTg&amp;ust=1411824032474851"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procurement@kent.gov.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mailto:d.bowman@kent.ac.uk"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hyperlink" Target="mailto:Mark.billington@amey.co.uk" TargetMode="External"/><Relationship Id="rId2" Type="http://schemas.openxmlformats.org/officeDocument/2006/relationships/hyperlink" Target="mailto:Lloyd.smith@skanska.co.uk" TargetMode="External"/><Relationship Id="rId1" Type="http://schemas.openxmlformats.org/officeDocument/2006/relationships/slideLayout" Target="../slideLayouts/slideLayout24.xml"/><Relationship Id="rId4" Type="http://schemas.openxmlformats.org/officeDocument/2006/relationships/hyperlink" Target="mailto:Ben.bull@kier.co.u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hyperlink" Target="http://www.kentconstructionexpo.co.uk/"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2.xml"/><Relationship Id="rId7" Type="http://schemas.openxmlformats.org/officeDocument/2006/relationships/image" Target="../media/image55.jpeg"/><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5.jpeg"/><Relationship Id="rId5" Type="http://schemas.openxmlformats.org/officeDocument/2006/relationships/image" Target="../media/image50.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0.png"/><Relationship Id="rId7" Type="http://schemas.openxmlformats.org/officeDocument/2006/relationships/image" Target="../media/image50.png"/><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55.jpeg"/><Relationship Id="rId5" Type="http://schemas.openxmlformats.org/officeDocument/2006/relationships/image" Target="../media/image59.png"/><Relationship Id="rId4" Type="http://schemas.openxmlformats.org/officeDocument/2006/relationships/oleObject" Target="../embeddings/Microsoft_Excel_97-2003_Worksheet1.xls"/></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7.pn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4.jpeg"/><Relationship Id="rId4" Type="http://schemas.openxmlformats.org/officeDocument/2006/relationships/image" Target="../media/image61.jpeg"/><Relationship Id="rId9" Type="http://schemas.openxmlformats.org/officeDocument/2006/relationships/image" Target="../media/image50.png"/></Relationships>
</file>

<file path=ppt/slides/_rels/slide6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w&amp;url=http://techacaholic.com/mobile-phones/&amp;ei=TQk5VdLjBNbkatnagKAB&amp;bvm=bv.91427555,d.d2s&amp;psig=AFQjCNHC15JYhCM1oteCY1dIzu0W_CXlqg&amp;ust=1429887663570657" TargetMode="External"/><Relationship Id="rId3" Type="http://schemas.openxmlformats.org/officeDocument/2006/relationships/image" Target="../media/image57.png"/><Relationship Id="rId7"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50.png"/><Relationship Id="rId5" Type="http://schemas.openxmlformats.org/officeDocument/2006/relationships/image" Target="../media/image56.png"/><Relationship Id="rId10" Type="http://schemas.openxmlformats.org/officeDocument/2006/relationships/image" Target="../media/image67.png"/><Relationship Id="rId4" Type="http://schemas.openxmlformats.org/officeDocument/2006/relationships/image" Target="../media/image55.jpeg"/><Relationship Id="rId9"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frm=1&amp;source=images&amp;cd=&amp;cad=rja&amp;uact=8&amp;docid=TGn_FClXn8QE7M&amp;tbnid=xY3enaqH6_VbYM:&amp;ved=0CAcQjRw&amp;url=http://campus.talisaspire.com/our-customers/&amp;ei=22clVPeoJKSu7AbhmIGQDQ&amp;bvm=bv.76247554,d.ZGU&amp;psig=AFQjCNGedBofWKoQzT1uxYcgF7_DNaypLA&amp;ust=1411823933630912" TargetMode="Externa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8.png"/><Relationship Id="rId1" Type="http://schemas.openxmlformats.org/officeDocument/2006/relationships/slideLayout" Target="../slideLayouts/slideLayout35.xml"/><Relationship Id="rId5" Type="http://schemas.openxmlformats.org/officeDocument/2006/relationships/image" Target="../media/image56.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7.png"/><Relationship Id="rId7"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50.png"/><Relationship Id="rId5" Type="http://schemas.openxmlformats.org/officeDocument/2006/relationships/hyperlink" Target="https://www.contractsfinder.service.gov.uk/Search" TargetMode="External"/><Relationship Id="rId4" Type="http://schemas.openxmlformats.org/officeDocument/2006/relationships/hyperlink" Target="https://www.kentbusinessportal.org.uk/procontract/"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7.png"/><Relationship Id="rId1" Type="http://schemas.openxmlformats.org/officeDocument/2006/relationships/slideLayout" Target="../slideLayouts/slideLayout34.xml"/><Relationship Id="rId5" Type="http://schemas.openxmlformats.org/officeDocument/2006/relationships/image" Target="../media/image56.png"/><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swale.gov.uk/" TargetMode="Externa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9.xml"/><Relationship Id="rId5" Type="http://schemas.openxmlformats.org/officeDocument/2006/relationships/image" Target="../media/image73.jpeg"/><Relationship Id="rId4" Type="http://schemas.openxmlformats.org/officeDocument/2006/relationships/image" Target="../media/image72.jpeg"/></Relationships>
</file>

<file path=ppt/slides/_rels/slide8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9.xml"/><Relationship Id="rId4" Type="http://schemas.openxmlformats.org/officeDocument/2006/relationships/image" Target="../media/image74.jpeg"/></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71.jpeg"/></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9.xml"/><Relationship Id="rId4" Type="http://schemas.openxmlformats.org/officeDocument/2006/relationships/image" Target="../media/image75.jpeg"/></Relationships>
</file>

<file path=ppt/slides/_rels/slide9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3" Type="http://schemas.openxmlformats.org/officeDocument/2006/relationships/hyperlink" Target="mailto:procurement@bizphit.co.uk" TargetMode="External"/><Relationship Id="rId2" Type="http://schemas.openxmlformats.org/officeDocument/2006/relationships/image" Target="../media/image70.jpeg"/><Relationship Id="rId1" Type="http://schemas.openxmlformats.org/officeDocument/2006/relationships/slideLayout" Target="../slideLayouts/slideLayout69.xml"/><Relationship Id="rId4" Type="http://schemas.openxmlformats.org/officeDocument/2006/relationships/image" Target="../media/image7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42" y="2852936"/>
            <a:ext cx="9144000" cy="1862048"/>
          </a:xfrm>
          <a:prstGeom prst="rect">
            <a:avLst/>
          </a:prstGeom>
          <a:noFill/>
        </p:spPr>
        <p:txBody>
          <a:bodyPr wrap="square" rtlCol="0">
            <a:spAutoFit/>
          </a:bodyPr>
          <a:lstStyle/>
          <a:p>
            <a:pPr algn="ctr"/>
            <a:r>
              <a:rPr lang="en-GB" sz="11500" b="1" dirty="0" smtClean="0">
                <a:solidFill>
                  <a:schemeClr val="accent5">
                    <a:lumMod val="75000"/>
                  </a:schemeClr>
                </a:solidFill>
              </a:rPr>
              <a:t>Welcome</a:t>
            </a:r>
            <a:endParaRPr lang="en-GB" sz="11500" b="1" dirty="0">
              <a:solidFill>
                <a:schemeClr val="accent5">
                  <a:lumMod val="75000"/>
                </a:schemeClr>
              </a:solidFill>
            </a:endParaRPr>
          </a:p>
        </p:txBody>
      </p:sp>
    </p:spTree>
    <p:extLst>
      <p:ext uri="{BB962C8B-B14F-4D97-AF65-F5344CB8AC3E}">
        <p14:creationId xmlns:p14="http://schemas.microsoft.com/office/powerpoint/2010/main" val="27916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Procurement Procedures </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10</a:t>
            </a:fld>
            <a:endParaRPr lang="en-GB">
              <a:solidFill>
                <a:prstClr val="black">
                  <a:tint val="75000"/>
                </a:prstClr>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2699792" y="1412776"/>
            <a:ext cx="4464496" cy="5341451"/>
          </a:xfrm>
          <a:prstGeom prst="rect">
            <a:avLst/>
          </a:prstGeom>
          <a:noFill/>
          <a:ln w="9525">
            <a:noFill/>
            <a:miter lim="800000"/>
            <a:headEnd/>
            <a:tailEnd/>
          </a:ln>
        </p:spPr>
      </p:pic>
      <p:pic>
        <p:nvPicPr>
          <p:cNvPr id="2050" name="Picture 2" descr="C:\Users\db369\AppData\Local\Microsoft\Windows\Temporary Internet Files\Content.IE5\EMJGQ044\MC900351700[1].wmf"/>
          <p:cNvPicPr>
            <a:picLocks noChangeAspect="1" noChangeArrowheads="1"/>
          </p:cNvPicPr>
          <p:nvPr/>
        </p:nvPicPr>
        <p:blipFill>
          <a:blip r:embed="rId4" cstate="print"/>
          <a:srcRect/>
          <a:stretch>
            <a:fillRect/>
          </a:stretch>
        </p:blipFill>
        <p:spPr bwMode="auto">
          <a:xfrm>
            <a:off x="717993" y="3573016"/>
            <a:ext cx="1305047" cy="1768767"/>
          </a:xfrm>
          <a:prstGeom prst="rect">
            <a:avLst/>
          </a:prstGeom>
          <a:noFill/>
        </p:spPr>
      </p:pic>
    </p:spTree>
    <p:extLst>
      <p:ext uri="{BB962C8B-B14F-4D97-AF65-F5344CB8AC3E}">
        <p14:creationId xmlns:p14="http://schemas.microsoft.com/office/powerpoint/2010/main" val="208638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Below EU threshold advertising</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11</a:t>
            </a:fld>
            <a:endParaRPr lang="en-GB">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500886" y="2204864"/>
            <a:ext cx="8111414" cy="4351338"/>
          </a:xfrm>
          <a:prstGeom prst="rect">
            <a:avLst/>
          </a:prstGeom>
          <a:noFill/>
          <a:ln w="9525">
            <a:noFill/>
            <a:miter lim="800000"/>
            <a:headEnd/>
            <a:tailEnd/>
          </a:ln>
        </p:spPr>
      </p:pic>
      <p:sp>
        <p:nvSpPr>
          <p:cNvPr id="6" name="Content Placeholder 5"/>
          <p:cNvSpPr>
            <a:spLocks noGrp="1"/>
          </p:cNvSpPr>
          <p:nvPr>
            <p:ph idx="1"/>
          </p:nvPr>
        </p:nvSpPr>
        <p:spPr>
          <a:xfrm>
            <a:off x="611560" y="1556792"/>
            <a:ext cx="7992888" cy="720080"/>
          </a:xfrm>
        </p:spPr>
        <p:txBody>
          <a:bodyPr/>
          <a:lstStyle/>
          <a:p>
            <a:r>
              <a:rPr lang="en-GB" b="1" dirty="0" smtClean="0">
                <a:solidFill>
                  <a:srgbClr val="0070C0"/>
                </a:solidFill>
              </a:rPr>
              <a:t>www.in-tendhost.co.uk/kent/aspx/Home</a:t>
            </a:r>
            <a:endParaRPr lang="en-GB" dirty="0"/>
          </a:p>
        </p:txBody>
      </p:sp>
    </p:spTree>
    <p:extLst>
      <p:ext uri="{BB962C8B-B14F-4D97-AF65-F5344CB8AC3E}">
        <p14:creationId xmlns:p14="http://schemas.microsoft.com/office/powerpoint/2010/main" val="3478072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FF0000"/>
                </a:solidFill>
              </a:rPr>
              <a:t>The</a:t>
            </a:r>
            <a:r>
              <a:rPr lang="en-GB" dirty="0" smtClean="0">
                <a:solidFill>
                  <a:srgbClr val="FF0000"/>
                </a:solidFill>
              </a:rPr>
              <a:t> </a:t>
            </a:r>
            <a:r>
              <a:rPr lang="en-GB" sz="4000" b="1" dirty="0" smtClean="0">
                <a:solidFill>
                  <a:srgbClr val="FF0000"/>
                </a:solidFill>
              </a:rPr>
              <a:t>advantages of e-tendering</a:t>
            </a:r>
          </a:p>
        </p:txBody>
      </p:sp>
      <p:sp>
        <p:nvSpPr>
          <p:cNvPr id="5" name="Content Placeholder 4"/>
          <p:cNvSpPr>
            <a:spLocks noGrp="1"/>
          </p:cNvSpPr>
          <p:nvPr>
            <p:ph sz="half" idx="1"/>
          </p:nvPr>
        </p:nvSpPr>
        <p:spPr>
          <a:xfrm>
            <a:off x="628651" y="1825625"/>
            <a:ext cx="7903789" cy="4351338"/>
          </a:xfrm>
        </p:spPr>
        <p:txBody>
          <a:bodyPr>
            <a:normAutofit fontScale="92500" lnSpcReduction="10000"/>
          </a:bodyPr>
          <a:lstStyle/>
          <a:p>
            <a:r>
              <a:rPr lang="en-GB" dirty="0" smtClean="0"/>
              <a:t>Allows electronic submission of tender documents and tender replies</a:t>
            </a:r>
          </a:p>
          <a:p>
            <a:r>
              <a:rPr lang="en-GB" dirty="0" smtClean="0"/>
              <a:t>We upload any reference materials/drawings that suppliers may need</a:t>
            </a:r>
          </a:p>
          <a:p>
            <a:r>
              <a:rPr lang="en-GB" dirty="0" smtClean="0"/>
              <a:t>Suppliers submit their responses online</a:t>
            </a:r>
          </a:p>
          <a:p>
            <a:r>
              <a:rPr lang="en-GB" dirty="0" smtClean="0"/>
              <a:t>A controlled and audited system</a:t>
            </a:r>
          </a:p>
          <a:p>
            <a:r>
              <a:rPr lang="en-GB" dirty="0" smtClean="0"/>
              <a:t>Suppliers can be allowed to submit one or multiple documents</a:t>
            </a:r>
          </a:p>
          <a:p>
            <a:r>
              <a:rPr lang="en-GB" dirty="0" smtClean="0"/>
              <a:t>Allows questions to be asked and answers shared</a:t>
            </a:r>
          </a:p>
          <a:p>
            <a:r>
              <a:rPr lang="en-GB" dirty="0" smtClean="0"/>
              <a:t>Systems also used for Contract Management</a:t>
            </a:r>
          </a:p>
          <a:p>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12</a:t>
            </a:fld>
            <a:endParaRPr lang="en-GB">
              <a:solidFill>
                <a:prstClr val="black">
                  <a:tint val="75000"/>
                </a:prstClr>
              </a:solidFill>
            </a:endParaRPr>
          </a:p>
        </p:txBody>
      </p:sp>
      <p:pic>
        <p:nvPicPr>
          <p:cNvPr id="178179" name="Picture 3"/>
          <p:cNvPicPr>
            <a:picLocks noGrp="1" noChangeAspect="1" noChangeArrowheads="1"/>
          </p:cNvPicPr>
          <p:nvPr>
            <p:ph sz="half" idx="2"/>
          </p:nvPr>
        </p:nvPicPr>
        <p:blipFill>
          <a:blip r:embed="rId2" cstate="print"/>
          <a:srcRect/>
          <a:stretch>
            <a:fillRect/>
          </a:stretch>
        </p:blipFill>
        <p:spPr bwMode="auto">
          <a:xfrm>
            <a:off x="7164288" y="620688"/>
            <a:ext cx="1614488" cy="648072"/>
          </a:xfrm>
          <a:prstGeom prst="rect">
            <a:avLst/>
          </a:prstGeom>
          <a:noFill/>
          <a:ln w="9525">
            <a:noFill/>
            <a:miter lim="800000"/>
            <a:headEnd/>
            <a:tailEnd/>
          </a:ln>
        </p:spPr>
      </p:pic>
    </p:spTree>
    <p:extLst>
      <p:ext uri="{BB962C8B-B14F-4D97-AF65-F5344CB8AC3E}">
        <p14:creationId xmlns:p14="http://schemas.microsoft.com/office/powerpoint/2010/main" val="2489534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Purchasing Consortia</a:t>
            </a:r>
            <a:endParaRPr lang="en-GB" b="1" dirty="0">
              <a:solidFill>
                <a:srgbClr val="FF0000"/>
              </a:solidFill>
            </a:endParaRPr>
          </a:p>
        </p:txBody>
      </p:sp>
      <p:sp>
        <p:nvSpPr>
          <p:cNvPr id="3" name="Content Placeholder 2"/>
          <p:cNvSpPr>
            <a:spLocks noGrp="1"/>
          </p:cNvSpPr>
          <p:nvPr>
            <p:ph idx="1"/>
          </p:nvPr>
        </p:nvSpPr>
        <p:spPr>
          <a:xfrm>
            <a:off x="628650" y="1825625"/>
            <a:ext cx="7886700" cy="3043535"/>
          </a:xfrm>
        </p:spPr>
        <p:txBody>
          <a:bodyPr>
            <a:noAutofit/>
          </a:bodyPr>
          <a:lstStyle/>
          <a:p>
            <a:r>
              <a:rPr lang="en-GB" sz="2600" dirty="0" smtClean="0"/>
              <a:t>Grouping of buyers - extensive in public sector</a:t>
            </a:r>
          </a:p>
          <a:p>
            <a:r>
              <a:rPr lang="en-GB" sz="2600" dirty="0" smtClean="0"/>
              <a:t>Occasionally exist in other markets, hotels/restaurants</a:t>
            </a:r>
          </a:p>
          <a:p>
            <a:endParaRPr lang="en-GB" sz="2600" dirty="0" smtClean="0"/>
          </a:p>
          <a:p>
            <a:r>
              <a:rPr lang="en-GB" sz="2600" dirty="0" smtClean="0"/>
              <a:t>Examples:</a:t>
            </a:r>
            <a:br>
              <a:rPr lang="en-GB" sz="2600" dirty="0" smtClean="0"/>
            </a:br>
            <a:endParaRPr lang="en-GB" sz="2600" dirty="0" smtClean="0"/>
          </a:p>
          <a:p>
            <a:pPr>
              <a:buFont typeface="Wingdings" pitchFamily="2" charset="2"/>
              <a:buChar char="Ø"/>
            </a:pPr>
            <a:r>
              <a:rPr lang="en-GB" sz="2600" dirty="0" smtClean="0"/>
              <a:t>Southern Universities Purchasing Consortium</a:t>
            </a:r>
            <a:br>
              <a:rPr lang="en-GB" sz="2600" dirty="0" smtClean="0"/>
            </a:br>
            <a:r>
              <a:rPr lang="en-GB" sz="2600" dirty="0" smtClean="0"/>
              <a:t> </a:t>
            </a:r>
          </a:p>
          <a:p>
            <a:pPr>
              <a:buFont typeface="Wingdings" pitchFamily="2" charset="2"/>
              <a:buChar char="Ø"/>
            </a:pPr>
            <a:r>
              <a:rPr lang="en-GB" sz="2600" dirty="0" smtClean="0"/>
              <a:t>Crown Commercial Services</a:t>
            </a:r>
          </a:p>
          <a:p>
            <a:pPr>
              <a:buNone/>
            </a:pPr>
            <a:endParaRPr lang="en-GB" sz="2600"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13</a:t>
            </a:fld>
            <a:endParaRPr lang="en-GB">
              <a:solidFill>
                <a:prstClr val="black">
                  <a:tint val="75000"/>
                </a:prstClr>
              </a:solidFill>
            </a:endParaRPr>
          </a:p>
        </p:txBody>
      </p:sp>
      <p:pic>
        <p:nvPicPr>
          <p:cNvPr id="6" name="Picture 5" descr="CCS.jpg"/>
          <p:cNvPicPr>
            <a:picLocks noChangeAspect="1"/>
          </p:cNvPicPr>
          <p:nvPr/>
        </p:nvPicPr>
        <p:blipFill>
          <a:blip r:embed="rId2" cstate="print"/>
          <a:stretch>
            <a:fillRect/>
          </a:stretch>
        </p:blipFill>
        <p:spPr>
          <a:xfrm>
            <a:off x="7490806" y="4834576"/>
            <a:ext cx="1055349" cy="898680"/>
          </a:xfrm>
          <a:prstGeom prst="rect">
            <a:avLst/>
          </a:prstGeom>
        </p:spPr>
      </p:pic>
      <p:pic>
        <p:nvPicPr>
          <p:cNvPr id="35842" name="Picture 2" descr="Southern Universities Purchasing Consortium"/>
          <p:cNvPicPr>
            <a:picLocks noChangeAspect="1" noChangeArrowheads="1"/>
          </p:cNvPicPr>
          <p:nvPr/>
        </p:nvPicPr>
        <p:blipFill>
          <a:blip r:embed="rId3" cstate="print"/>
          <a:srcRect/>
          <a:stretch>
            <a:fillRect/>
          </a:stretch>
        </p:blipFill>
        <p:spPr bwMode="auto">
          <a:xfrm>
            <a:off x="7456365" y="3717032"/>
            <a:ext cx="1089790" cy="856423"/>
          </a:xfrm>
          <a:prstGeom prst="rect">
            <a:avLst/>
          </a:prstGeom>
          <a:noFill/>
        </p:spPr>
      </p:pic>
    </p:spTree>
    <p:extLst>
      <p:ext uri="{BB962C8B-B14F-4D97-AF65-F5344CB8AC3E}">
        <p14:creationId xmlns:p14="http://schemas.microsoft.com/office/powerpoint/2010/main" val="349076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Frameworks</a:t>
            </a:r>
          </a:p>
        </p:txBody>
      </p:sp>
      <p:sp>
        <p:nvSpPr>
          <p:cNvPr id="3" name="Content Placeholder 2"/>
          <p:cNvSpPr>
            <a:spLocks noGrp="1"/>
          </p:cNvSpPr>
          <p:nvPr>
            <p:ph idx="1"/>
          </p:nvPr>
        </p:nvSpPr>
        <p:spPr/>
        <p:txBody>
          <a:bodyPr/>
          <a:lstStyle/>
          <a:p>
            <a:r>
              <a:rPr lang="en-GB" dirty="0" smtClean="0"/>
              <a:t>Use of buying consortia frameworks for:</a:t>
            </a:r>
          </a:p>
          <a:p>
            <a:pPr>
              <a:buFont typeface="Wingdings" pitchFamily="2" charset="2"/>
              <a:buChar char="Ø"/>
            </a:pPr>
            <a:endParaRPr lang="en-GB" dirty="0" smtClean="0"/>
          </a:p>
          <a:p>
            <a:pPr lvl="1">
              <a:buFont typeface="Wingdings" pitchFamily="2" charset="2"/>
              <a:buChar char="Ø"/>
            </a:pPr>
            <a:r>
              <a:rPr lang="en-GB" dirty="0" smtClean="0"/>
              <a:t>IT hardware</a:t>
            </a:r>
          </a:p>
          <a:p>
            <a:pPr lvl="1">
              <a:buFont typeface="Wingdings" pitchFamily="2" charset="2"/>
              <a:buChar char="Ø"/>
            </a:pPr>
            <a:r>
              <a:rPr lang="en-GB" dirty="0" smtClean="0"/>
              <a:t>Laboratory equipment</a:t>
            </a:r>
          </a:p>
          <a:p>
            <a:pPr lvl="1">
              <a:buFont typeface="Wingdings" pitchFamily="2" charset="2"/>
              <a:buChar char="Ø"/>
            </a:pPr>
            <a:r>
              <a:rPr lang="en-GB" dirty="0" smtClean="0"/>
              <a:t>Furniture</a:t>
            </a:r>
          </a:p>
          <a:p>
            <a:pPr lvl="1">
              <a:buFont typeface="Wingdings" pitchFamily="2" charset="2"/>
              <a:buChar char="Ø"/>
            </a:pPr>
            <a:r>
              <a:rPr lang="en-GB" dirty="0" smtClean="0"/>
              <a:t>Travel</a:t>
            </a:r>
          </a:p>
          <a:p>
            <a:pPr lvl="1">
              <a:buFont typeface="Wingdings" pitchFamily="2" charset="2"/>
              <a:buChar char="Ø"/>
            </a:pPr>
            <a:r>
              <a:rPr lang="en-GB" dirty="0" smtClean="0"/>
              <a:t>Stationery</a:t>
            </a:r>
          </a:p>
          <a:p>
            <a:pPr lvl="1">
              <a:buFont typeface="Wingdings" pitchFamily="2" charset="2"/>
              <a:buChar char="Ø"/>
            </a:pPr>
            <a:r>
              <a:rPr lang="en-GB" dirty="0" smtClean="0"/>
              <a:t>Food and beverage</a:t>
            </a:r>
          </a:p>
          <a:p>
            <a:endParaRPr lang="en-GB" dirty="0" smtClean="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14</a:t>
            </a:fld>
            <a:endParaRPr lang="en-GB">
              <a:solidFill>
                <a:prstClr val="black">
                  <a:tint val="75000"/>
                </a:prstClr>
              </a:solidFill>
            </a:endParaRPr>
          </a:p>
        </p:txBody>
      </p:sp>
      <p:pic>
        <p:nvPicPr>
          <p:cNvPr id="3074" name="Picture 2" descr="C:\Users\db369\AppData\Local\Microsoft\Windows\Temporary Internet Files\Content.IE5\A874IQ2G\MP900411828[1].jpg"/>
          <p:cNvPicPr>
            <a:picLocks noChangeAspect="1" noChangeArrowheads="1"/>
          </p:cNvPicPr>
          <p:nvPr/>
        </p:nvPicPr>
        <p:blipFill>
          <a:blip r:embed="rId3" cstate="print"/>
          <a:srcRect/>
          <a:stretch>
            <a:fillRect/>
          </a:stretch>
        </p:blipFill>
        <p:spPr bwMode="auto">
          <a:xfrm>
            <a:off x="4856711" y="2852936"/>
            <a:ext cx="3387697" cy="2662344"/>
          </a:xfrm>
          <a:prstGeom prst="rect">
            <a:avLst/>
          </a:prstGeom>
          <a:noFill/>
        </p:spPr>
      </p:pic>
    </p:spTree>
    <p:extLst>
      <p:ext uri="{BB962C8B-B14F-4D97-AF65-F5344CB8AC3E}">
        <p14:creationId xmlns:p14="http://schemas.microsoft.com/office/powerpoint/2010/main" val="3114939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What we buy </a:t>
            </a: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Major spend categories	</a:t>
            </a:r>
          </a:p>
          <a:p>
            <a:endParaRPr lang="en-GB" dirty="0" smtClean="0"/>
          </a:p>
          <a:p>
            <a:pPr lvl="1">
              <a:buFont typeface="Wingdings" pitchFamily="2" charset="2"/>
              <a:buChar char="Ø"/>
            </a:pPr>
            <a:r>
              <a:rPr lang="en-GB" dirty="0" smtClean="0"/>
              <a:t> Construction</a:t>
            </a:r>
          </a:p>
          <a:p>
            <a:pPr lvl="1">
              <a:buFont typeface="Wingdings" pitchFamily="2" charset="2"/>
              <a:buChar char="Ø"/>
            </a:pPr>
            <a:r>
              <a:rPr lang="en-GB" dirty="0" smtClean="0"/>
              <a:t> IT</a:t>
            </a:r>
          </a:p>
          <a:p>
            <a:pPr lvl="1">
              <a:buFont typeface="Wingdings" pitchFamily="2" charset="2"/>
              <a:buChar char="Ø"/>
            </a:pPr>
            <a:r>
              <a:rPr lang="en-GB" dirty="0" smtClean="0"/>
              <a:t> Facilities </a:t>
            </a:r>
          </a:p>
          <a:p>
            <a:pPr lvl="1">
              <a:buFont typeface="Wingdings" pitchFamily="2" charset="2"/>
              <a:buChar char="Ø"/>
            </a:pPr>
            <a:r>
              <a:rPr lang="en-GB" dirty="0" smtClean="0"/>
              <a:t> Consultancy services</a:t>
            </a:r>
          </a:p>
          <a:p>
            <a:pPr lvl="1">
              <a:buFont typeface="Wingdings" pitchFamily="2" charset="2"/>
              <a:buChar char="Ø"/>
            </a:pPr>
            <a:r>
              <a:rPr lang="en-GB" dirty="0" smtClean="0"/>
              <a:t> Food and beverage</a:t>
            </a:r>
          </a:p>
          <a:p>
            <a:pPr lvl="1">
              <a:buFont typeface="Wingdings" pitchFamily="2" charset="2"/>
              <a:buChar char="Ø"/>
            </a:pPr>
            <a:endParaRPr lang="en-GB" dirty="0" smtClean="0"/>
          </a:p>
          <a:p>
            <a:pPr lvl="1">
              <a:buNone/>
            </a:pPr>
            <a:r>
              <a:rPr lang="en-GB" dirty="0" smtClean="0"/>
              <a:t>	Anything required for delivery of education, hospitality and estate management (almost 6000 student rooms)</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15</a:t>
            </a:fld>
            <a:endParaRPr lang="en-GB">
              <a:solidFill>
                <a:prstClr val="black">
                  <a:tint val="75000"/>
                </a:prstClr>
              </a:solidFill>
            </a:endParaRPr>
          </a:p>
        </p:txBody>
      </p:sp>
      <p:pic>
        <p:nvPicPr>
          <p:cNvPr id="6146" name="Picture 2" descr="C:\Users\db369\AppData\Local\Microsoft\Windows\Temporary Internet Files\Content.IE5\56LE5QS4\MC900433864[1].png"/>
          <p:cNvPicPr>
            <a:picLocks noChangeAspect="1" noChangeArrowheads="1"/>
          </p:cNvPicPr>
          <p:nvPr/>
        </p:nvPicPr>
        <p:blipFill>
          <a:blip r:embed="rId2" cstate="print"/>
          <a:srcRect/>
          <a:stretch>
            <a:fillRect/>
          </a:stretch>
        </p:blipFill>
        <p:spPr bwMode="auto">
          <a:xfrm>
            <a:off x="4067944" y="476671"/>
            <a:ext cx="1371429" cy="1319765"/>
          </a:xfrm>
          <a:prstGeom prst="rect">
            <a:avLst/>
          </a:prstGeom>
          <a:noFill/>
        </p:spPr>
      </p:pic>
    </p:spTree>
    <p:extLst>
      <p:ext uri="{BB962C8B-B14F-4D97-AF65-F5344CB8AC3E}">
        <p14:creationId xmlns:p14="http://schemas.microsoft.com/office/powerpoint/2010/main" val="1600687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Recent competitions</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16</a:t>
            </a:fld>
            <a:endParaRPr lang="en-GB">
              <a:solidFill>
                <a:prstClr val="black">
                  <a:tint val="75000"/>
                </a:prstClr>
              </a:solidFill>
            </a:endParaRPr>
          </a:p>
        </p:txBody>
      </p:sp>
      <p:pic>
        <p:nvPicPr>
          <p:cNvPr id="3073" name="Picture 1"/>
          <p:cNvPicPr>
            <a:picLocks noGrp="1" noChangeAspect="1" noChangeArrowheads="1"/>
          </p:cNvPicPr>
          <p:nvPr>
            <p:ph idx="1"/>
          </p:nvPr>
        </p:nvPicPr>
        <p:blipFill>
          <a:blip r:embed="rId2" cstate="print"/>
          <a:srcRect/>
          <a:stretch>
            <a:fillRect/>
          </a:stretch>
        </p:blipFill>
        <p:spPr bwMode="auto">
          <a:xfrm>
            <a:off x="1259632" y="1772816"/>
            <a:ext cx="6688423" cy="4351338"/>
          </a:xfrm>
          <a:prstGeom prst="rect">
            <a:avLst/>
          </a:prstGeom>
          <a:noFill/>
          <a:ln w="9525">
            <a:noFill/>
            <a:miter lim="800000"/>
            <a:headEnd/>
            <a:tailEnd/>
          </a:ln>
        </p:spPr>
      </p:pic>
      <p:pic>
        <p:nvPicPr>
          <p:cNvPr id="5122" name="Picture 2" descr="C:\Users\db369\AppData\Local\Microsoft\Windows\Temporary Internet Files\Content.IE5\0STGYXG6\MP900390553[1].jpg"/>
          <p:cNvPicPr>
            <a:picLocks noChangeAspect="1" noChangeArrowheads="1"/>
          </p:cNvPicPr>
          <p:nvPr/>
        </p:nvPicPr>
        <p:blipFill>
          <a:blip r:embed="rId3" cstate="print"/>
          <a:srcRect/>
          <a:stretch>
            <a:fillRect/>
          </a:stretch>
        </p:blipFill>
        <p:spPr bwMode="auto">
          <a:xfrm>
            <a:off x="7308304" y="260648"/>
            <a:ext cx="1513817" cy="1232703"/>
          </a:xfrm>
          <a:prstGeom prst="rect">
            <a:avLst/>
          </a:prstGeom>
          <a:noFill/>
        </p:spPr>
      </p:pic>
    </p:spTree>
    <p:extLst>
      <p:ext uri="{BB962C8B-B14F-4D97-AF65-F5344CB8AC3E}">
        <p14:creationId xmlns:p14="http://schemas.microsoft.com/office/powerpoint/2010/main" val="59885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1340768"/>
            <a:ext cx="7886700" cy="2852737"/>
          </a:xfrm>
        </p:spPr>
        <p:txBody>
          <a:bodyPr/>
          <a:lstStyle/>
          <a:p>
            <a:r>
              <a:rPr lang="en-GB" b="1" dirty="0" smtClean="0">
                <a:solidFill>
                  <a:srgbClr val="00B050"/>
                </a:solidFill>
              </a:rPr>
              <a:t>Local procurement agenda</a:t>
            </a:r>
            <a:br>
              <a:rPr lang="en-GB" b="1" dirty="0" smtClean="0">
                <a:solidFill>
                  <a:srgbClr val="00B050"/>
                </a:solidFill>
              </a:rPr>
            </a:br>
            <a:endParaRPr lang="en-GB" dirty="0"/>
          </a:p>
        </p:txBody>
      </p:sp>
      <p:sp>
        <p:nvSpPr>
          <p:cNvPr id="7" name="Text Placeholder 6"/>
          <p:cNvSpPr>
            <a:spLocks noGrp="1"/>
          </p:cNvSpPr>
          <p:nvPr>
            <p:ph type="body" idx="1"/>
          </p:nvPr>
        </p:nvSpPr>
        <p:spPr>
          <a:xfrm>
            <a:off x="611560" y="4077072"/>
            <a:ext cx="7886700" cy="1500187"/>
          </a:xfrm>
        </p:spPr>
        <p:txBody>
          <a:bodyPr>
            <a:normAutofit/>
          </a:bodyPr>
          <a:lstStyle/>
          <a:p>
            <a:r>
              <a:rPr lang="en-GB" dirty="0" smtClean="0"/>
              <a:t>Why buy local</a:t>
            </a:r>
          </a:p>
          <a:p>
            <a:r>
              <a:rPr lang="en-GB" dirty="0" smtClean="0"/>
              <a:t>How we engage with Kent Business</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405049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rPr>
              <a:t>Local procurement agenda</a:t>
            </a:r>
            <a:endParaRPr lang="en-GB"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GB" dirty="0" smtClean="0"/>
              <a:t>Part of Procurement Strategy - Local engagement agenda</a:t>
            </a:r>
          </a:p>
          <a:p>
            <a:endParaRPr lang="en-GB" dirty="0" smtClean="0"/>
          </a:p>
          <a:p>
            <a:r>
              <a:rPr lang="en-GB" dirty="0" smtClean="0"/>
              <a:t>Pragmatic procurement – best result locally</a:t>
            </a:r>
          </a:p>
          <a:p>
            <a:r>
              <a:rPr lang="en-GB" dirty="0" smtClean="0"/>
              <a:t>Questions within both PQQ and tenders to assist SME’s &amp; local</a:t>
            </a:r>
          </a:p>
          <a:p>
            <a:r>
              <a:rPr lang="en-GB" dirty="0" smtClean="0"/>
              <a:t>Why buy local?</a:t>
            </a:r>
          </a:p>
          <a:p>
            <a:pPr lvl="1"/>
            <a:r>
              <a:rPr lang="en-GB" dirty="0" smtClean="0"/>
              <a:t>Better service/delivery times</a:t>
            </a:r>
          </a:p>
          <a:p>
            <a:pPr lvl="1"/>
            <a:r>
              <a:rPr lang="en-GB" dirty="0" smtClean="0"/>
              <a:t>More important to suppliers</a:t>
            </a:r>
          </a:p>
          <a:p>
            <a:pPr lvl="1"/>
            <a:r>
              <a:rPr lang="en-GB" dirty="0" smtClean="0"/>
              <a:t>Improved supplier relationships</a:t>
            </a:r>
          </a:p>
          <a:p>
            <a:pPr lvl="1"/>
            <a:r>
              <a:rPr lang="en-GB" dirty="0" smtClean="0"/>
              <a:t>Reduced environmental impact</a:t>
            </a:r>
          </a:p>
          <a:p>
            <a:pPr lvl="1"/>
            <a:r>
              <a:rPr lang="en-GB" dirty="0" smtClean="0"/>
              <a:t>Price</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18</a:t>
            </a:fld>
            <a:endParaRPr lang="en-GB">
              <a:solidFill>
                <a:prstClr val="black">
                  <a:tint val="75000"/>
                </a:prst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7884368" y="1"/>
            <a:ext cx="1259632" cy="1023982"/>
          </a:xfrm>
          <a:prstGeom prst="rect">
            <a:avLst/>
          </a:prstGeom>
          <a:noFill/>
          <a:ln w="9525">
            <a:noFill/>
            <a:miter lim="800000"/>
            <a:headEnd/>
            <a:tailEnd/>
          </a:ln>
        </p:spPr>
      </p:pic>
    </p:spTree>
    <p:extLst>
      <p:ext uri="{BB962C8B-B14F-4D97-AF65-F5344CB8AC3E}">
        <p14:creationId xmlns:p14="http://schemas.microsoft.com/office/powerpoint/2010/main" val="2942236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rPr>
              <a:t>Local examples</a:t>
            </a:r>
            <a:endParaRPr lang="en-GB"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a:buNone/>
            </a:pPr>
            <a:r>
              <a:rPr lang="en-GB" b="1" dirty="0" smtClean="0"/>
              <a:t>MFD’s</a:t>
            </a:r>
          </a:p>
          <a:p>
            <a:pPr>
              <a:buNone/>
            </a:pPr>
            <a:r>
              <a:rPr lang="en-GB" dirty="0" smtClean="0"/>
              <a:t>Balreed - Maidstone</a:t>
            </a:r>
          </a:p>
          <a:p>
            <a:pPr>
              <a:buNone/>
            </a:pPr>
            <a:endParaRPr lang="en-GB" dirty="0" smtClean="0"/>
          </a:p>
          <a:p>
            <a:pPr>
              <a:buNone/>
            </a:pPr>
            <a:r>
              <a:rPr lang="en-GB" b="1" dirty="0" smtClean="0"/>
              <a:t>Cleaning at Medway</a:t>
            </a:r>
          </a:p>
          <a:p>
            <a:pPr>
              <a:buNone/>
            </a:pPr>
            <a:r>
              <a:rPr lang="en-GB" dirty="0" smtClean="0"/>
              <a:t>Ridgecrest - Aylesford</a:t>
            </a:r>
          </a:p>
          <a:p>
            <a:pPr>
              <a:buNone/>
            </a:pPr>
            <a:endParaRPr lang="en-GB" dirty="0" smtClean="0"/>
          </a:p>
          <a:p>
            <a:pPr>
              <a:buNone/>
            </a:pPr>
            <a:r>
              <a:rPr lang="en-GB" b="1" dirty="0" smtClean="0"/>
              <a:t>Catering equipment servicing</a:t>
            </a:r>
          </a:p>
          <a:p>
            <a:pPr>
              <a:buNone/>
            </a:pPr>
            <a:r>
              <a:rPr lang="en-GB" dirty="0" smtClean="0"/>
              <a:t>Kent Catering Services – Sheerness</a:t>
            </a:r>
          </a:p>
          <a:p>
            <a:pPr>
              <a:buNone/>
            </a:pPr>
            <a:endParaRPr lang="en-GB" dirty="0" smtClean="0"/>
          </a:p>
          <a:p>
            <a:pPr>
              <a:buNone/>
            </a:pPr>
            <a:r>
              <a:rPr lang="en-GB" dirty="0" smtClean="0"/>
              <a:t>All through EU tenders</a:t>
            </a:r>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19</a:t>
            </a:fld>
            <a:endParaRPr lang="en-GB">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7884368" y="1"/>
            <a:ext cx="1259632" cy="1023982"/>
          </a:xfrm>
          <a:prstGeom prst="rect">
            <a:avLst/>
          </a:prstGeom>
          <a:noFill/>
          <a:ln w="9525">
            <a:noFill/>
            <a:miter lim="800000"/>
            <a:headEnd/>
            <a:tailEnd/>
          </a:ln>
        </p:spPr>
      </p:pic>
    </p:spTree>
    <p:extLst>
      <p:ext uri="{BB962C8B-B14F-4D97-AF65-F5344CB8AC3E}">
        <p14:creationId xmlns:p14="http://schemas.microsoft.com/office/powerpoint/2010/main" val="713253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6912"/>
            <a:ext cx="9144000" cy="2231380"/>
          </a:xfrm>
          <a:prstGeom prst="rect">
            <a:avLst/>
          </a:prstGeom>
          <a:noFill/>
        </p:spPr>
        <p:txBody>
          <a:bodyPr wrap="square" rtlCol="0">
            <a:spAutoFit/>
          </a:bodyPr>
          <a:lstStyle/>
          <a:p>
            <a:pPr algn="ctr"/>
            <a:r>
              <a:rPr lang="en-GB" sz="11500" b="1" dirty="0" smtClean="0">
                <a:solidFill>
                  <a:schemeClr val="accent5">
                    <a:lumMod val="75000"/>
                  </a:schemeClr>
                </a:solidFill>
              </a:rPr>
              <a:t>Jo James</a:t>
            </a:r>
            <a:br>
              <a:rPr lang="en-GB" sz="11500" b="1" dirty="0" smtClean="0">
                <a:solidFill>
                  <a:schemeClr val="accent5">
                    <a:lumMod val="75000"/>
                  </a:schemeClr>
                </a:solidFill>
              </a:rPr>
            </a:br>
            <a:r>
              <a:rPr lang="en-GB" sz="2400" i="1" dirty="0" smtClean="0"/>
              <a:t>Chief Executive, Kent Invicta Chamber of Commerce</a:t>
            </a:r>
            <a:endParaRPr lang="en-GB" sz="2400" i="1" dirty="0"/>
          </a:p>
        </p:txBody>
      </p:sp>
    </p:spTree>
    <p:extLst>
      <p:ext uri="{BB962C8B-B14F-4D97-AF65-F5344CB8AC3E}">
        <p14:creationId xmlns:p14="http://schemas.microsoft.com/office/powerpoint/2010/main" val="36252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rPr>
              <a:t>Supplier engagement</a:t>
            </a:r>
            <a:endParaRPr lang="en-GB" b="1" dirty="0">
              <a:solidFill>
                <a:srgbClr val="00B050"/>
              </a:solidFill>
            </a:endParaRP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20</a:t>
            </a:fld>
            <a:endParaRPr lang="en-GB">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7884368" y="1"/>
            <a:ext cx="1259632" cy="1023982"/>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18" y="1628800"/>
            <a:ext cx="8432354" cy="4360481"/>
          </a:xfrm>
          <a:prstGeom prst="rect">
            <a:avLst/>
          </a:prstGeom>
        </p:spPr>
      </p:pic>
    </p:spTree>
    <p:extLst>
      <p:ext uri="{BB962C8B-B14F-4D97-AF65-F5344CB8AC3E}">
        <p14:creationId xmlns:p14="http://schemas.microsoft.com/office/powerpoint/2010/main" val="306118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1052736"/>
            <a:ext cx="7886700" cy="2852737"/>
          </a:xfrm>
        </p:spPr>
        <p:txBody>
          <a:bodyPr>
            <a:normAutofit/>
          </a:bodyPr>
          <a:lstStyle/>
          <a:p>
            <a:r>
              <a:rPr lang="en-GB" b="1" dirty="0" smtClean="0">
                <a:solidFill>
                  <a:srgbClr val="0070C0"/>
                </a:solidFill>
              </a:rPr>
              <a:t>Finding public sector opportunities</a:t>
            </a:r>
            <a:r>
              <a:rPr lang="en-GB" b="1" dirty="0" smtClean="0">
                <a:solidFill>
                  <a:srgbClr val="002060"/>
                </a:solidFill>
              </a:rPr>
              <a:t> </a:t>
            </a:r>
            <a:br>
              <a:rPr lang="en-GB" b="1" dirty="0" smtClean="0">
                <a:solidFill>
                  <a:srgbClr val="002060"/>
                </a:solidFill>
              </a:rPr>
            </a:br>
            <a:endParaRPr lang="en-GB" dirty="0"/>
          </a:p>
        </p:txBody>
      </p:sp>
      <p:sp>
        <p:nvSpPr>
          <p:cNvPr id="7" name="Text Placeholder 6"/>
          <p:cNvSpPr>
            <a:spLocks noGrp="1"/>
          </p:cNvSpPr>
          <p:nvPr>
            <p:ph type="body" idx="1"/>
          </p:nvPr>
        </p:nvSpPr>
        <p:spPr>
          <a:xfrm>
            <a:off x="611560" y="3932461"/>
            <a:ext cx="7886700" cy="1500187"/>
          </a:xfrm>
        </p:spPr>
        <p:txBody>
          <a:bodyPr>
            <a:normAutofit/>
          </a:bodyPr>
          <a:lstStyle/>
          <a:p>
            <a:r>
              <a:rPr lang="en-GB" dirty="0" smtClean="0"/>
              <a:t>Where to find opportunities</a:t>
            </a:r>
          </a:p>
          <a:p>
            <a:r>
              <a:rPr lang="en-GB" dirty="0" smtClean="0"/>
              <a:t>How to search for EU tenders</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21</a:t>
            </a:fld>
            <a:endParaRPr lang="en-GB">
              <a:solidFill>
                <a:prstClr val="black">
                  <a:tint val="75000"/>
                </a:prstClr>
              </a:solidFill>
            </a:endParaRPr>
          </a:p>
        </p:txBody>
      </p:sp>
      <p:pic>
        <p:nvPicPr>
          <p:cNvPr id="18435" name="Picture 3" descr="C:\Users\db369\AppData\Local\Microsoft\Windows\Temporary Internet Files\Content.IE5\U22US7JX\MP900407133[1].jpg"/>
          <p:cNvPicPr>
            <a:picLocks noChangeAspect="1" noChangeArrowheads="1"/>
          </p:cNvPicPr>
          <p:nvPr/>
        </p:nvPicPr>
        <p:blipFill>
          <a:blip r:embed="rId2" cstate="print"/>
          <a:srcRect/>
          <a:stretch>
            <a:fillRect/>
          </a:stretch>
        </p:blipFill>
        <p:spPr bwMode="auto">
          <a:xfrm>
            <a:off x="4862946" y="3566163"/>
            <a:ext cx="3252355" cy="2186247"/>
          </a:xfrm>
          <a:prstGeom prst="rect">
            <a:avLst/>
          </a:prstGeom>
          <a:noFill/>
        </p:spPr>
      </p:pic>
    </p:spTree>
    <p:extLst>
      <p:ext uri="{BB962C8B-B14F-4D97-AF65-F5344CB8AC3E}">
        <p14:creationId xmlns:p14="http://schemas.microsoft.com/office/powerpoint/2010/main" val="153247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Contracts Finder</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22</a:t>
            </a:fld>
            <a:endParaRPr lang="en-GB">
              <a:solidFill>
                <a:prstClr val="black">
                  <a:tint val="75000"/>
                </a:prstClr>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827584" y="1628800"/>
            <a:ext cx="7542252" cy="4394108"/>
          </a:xfrm>
          <a:prstGeom prst="rect">
            <a:avLst/>
          </a:prstGeom>
          <a:noFill/>
          <a:ln w="9525">
            <a:noFill/>
            <a:miter lim="800000"/>
            <a:headEnd/>
            <a:tailEnd/>
          </a:ln>
        </p:spPr>
      </p:pic>
    </p:spTree>
    <p:extLst>
      <p:ext uri="{BB962C8B-B14F-4D97-AF65-F5344CB8AC3E}">
        <p14:creationId xmlns:p14="http://schemas.microsoft.com/office/powerpoint/2010/main" val="295049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1124744"/>
            <a:ext cx="7886700" cy="2852737"/>
          </a:xfrm>
        </p:spPr>
        <p:txBody>
          <a:bodyPr/>
          <a:lstStyle/>
          <a:p>
            <a:r>
              <a:rPr lang="en-GB" b="1" dirty="0" smtClean="0">
                <a:solidFill>
                  <a:srgbClr val="FFC000"/>
                </a:solidFill>
              </a:rPr>
              <a:t>Bidding for public sector work</a:t>
            </a:r>
            <a:r>
              <a:rPr lang="en-GB" b="1" dirty="0" smtClean="0">
                <a:solidFill>
                  <a:srgbClr val="00B050"/>
                </a:solidFill>
              </a:rPr>
              <a:t/>
            </a:r>
            <a:br>
              <a:rPr lang="en-GB" b="1" dirty="0" smtClean="0">
                <a:solidFill>
                  <a:srgbClr val="00B050"/>
                </a:solidFill>
              </a:rPr>
            </a:br>
            <a:endParaRPr lang="en-GB" dirty="0"/>
          </a:p>
        </p:txBody>
      </p:sp>
      <p:sp>
        <p:nvSpPr>
          <p:cNvPr id="7" name="Text Placeholder 6"/>
          <p:cNvSpPr>
            <a:spLocks noGrp="1"/>
          </p:cNvSpPr>
          <p:nvPr>
            <p:ph type="body" idx="1"/>
          </p:nvPr>
        </p:nvSpPr>
        <p:spPr>
          <a:xfrm>
            <a:off x="611560" y="4004469"/>
            <a:ext cx="7886700" cy="1500187"/>
          </a:xfrm>
        </p:spPr>
        <p:txBody>
          <a:bodyPr>
            <a:normAutofit/>
          </a:bodyPr>
          <a:lstStyle/>
          <a:p>
            <a:r>
              <a:rPr lang="en-GB" dirty="0" smtClean="0"/>
              <a:t>Should we bid?</a:t>
            </a:r>
          </a:p>
          <a:p>
            <a:r>
              <a:rPr lang="en-GB" dirty="0" smtClean="0"/>
              <a:t>Collaborative bidding</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1082538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27" y="672699"/>
            <a:ext cx="7886700" cy="1291413"/>
          </a:xfrm>
        </p:spPr>
        <p:txBody>
          <a:bodyPr/>
          <a:lstStyle/>
          <a:p>
            <a:pPr>
              <a:defRPr/>
            </a:pPr>
            <a:r>
              <a:rPr lang="en-GB" b="1" dirty="0" smtClean="0">
                <a:solidFill>
                  <a:srgbClr val="FFC000"/>
                </a:solidFill>
              </a:rPr>
              <a:t>To bid or not to bid?</a:t>
            </a:r>
            <a:endParaRPr lang="en-GB" b="1" dirty="0">
              <a:solidFill>
                <a:srgbClr val="FFC000"/>
              </a:solidFill>
            </a:endParaRPr>
          </a:p>
        </p:txBody>
      </p:sp>
      <p:sp>
        <p:nvSpPr>
          <p:cNvPr id="3" name="Content Placeholder 2"/>
          <p:cNvSpPr>
            <a:spLocks noGrp="1"/>
          </p:cNvSpPr>
          <p:nvPr>
            <p:ph idx="1"/>
          </p:nvPr>
        </p:nvSpPr>
        <p:spPr>
          <a:xfrm>
            <a:off x="500064" y="1784350"/>
            <a:ext cx="8501062" cy="4572000"/>
          </a:xfrm>
        </p:spPr>
        <p:txBody>
          <a:bodyPr>
            <a:normAutofit fontScale="92500"/>
          </a:bodyPr>
          <a:lstStyle/>
          <a:p>
            <a:pPr>
              <a:defRPr/>
            </a:pPr>
            <a:r>
              <a:rPr lang="en-GB" sz="2700" dirty="0" smtClean="0"/>
              <a:t>Is the tender a good fit in relation to your company’s activities?</a:t>
            </a:r>
          </a:p>
          <a:p>
            <a:pPr>
              <a:defRPr/>
            </a:pPr>
            <a:r>
              <a:rPr lang="en-GB" sz="2700" dirty="0" smtClean="0"/>
              <a:t>Can you meet the eligibility criteria (technical qualifications, policy compliance e.g. Quality Assurance, Insurance) ?</a:t>
            </a:r>
          </a:p>
          <a:p>
            <a:pPr>
              <a:defRPr/>
            </a:pPr>
            <a:r>
              <a:rPr lang="en-GB" sz="2700" dirty="0" smtClean="0"/>
              <a:t>Do you have a good track record in relation to the opportunity?</a:t>
            </a:r>
          </a:p>
          <a:p>
            <a:pPr>
              <a:defRPr/>
            </a:pPr>
            <a:r>
              <a:rPr lang="en-GB" sz="2700" dirty="0" smtClean="0"/>
              <a:t>Do you have the trading history (e.g. 2 years Accounts)?</a:t>
            </a:r>
          </a:p>
          <a:p>
            <a:pPr>
              <a:defRPr/>
            </a:pPr>
            <a:r>
              <a:rPr lang="en-GB" sz="2700" dirty="0" smtClean="0"/>
              <a:t>Do you have the capability and capacity to deliver the contract if successful?</a:t>
            </a:r>
          </a:p>
          <a:p>
            <a:pPr>
              <a:defRPr/>
            </a:pPr>
            <a:r>
              <a:rPr lang="en-GB" sz="2700" dirty="0" smtClean="0"/>
              <a:t>Can you make sense of the budget and can you deliver the contract on time?</a:t>
            </a:r>
          </a:p>
          <a:p>
            <a:pPr>
              <a:buFont typeface="Wingdings" pitchFamily="2" charset="2"/>
              <a:buNone/>
              <a:defRPr/>
            </a:pPr>
            <a:endParaRPr lang="en-GB" dirty="0" smtClean="0"/>
          </a:p>
        </p:txBody>
      </p:sp>
      <p:pic>
        <p:nvPicPr>
          <p:cNvPr id="2050" name="Picture 2" descr="C:\Users\db369\AppData\Local\Microsoft\Windows\Temporary Internet Files\Content.IE5\U22US7JX\MC910217272[1].wmf"/>
          <p:cNvPicPr>
            <a:picLocks noChangeAspect="1" noChangeArrowheads="1"/>
          </p:cNvPicPr>
          <p:nvPr/>
        </p:nvPicPr>
        <p:blipFill>
          <a:blip r:embed="rId2" cstate="print"/>
          <a:srcRect/>
          <a:stretch>
            <a:fillRect/>
          </a:stretch>
        </p:blipFill>
        <p:spPr bwMode="auto">
          <a:xfrm>
            <a:off x="7753416" y="404664"/>
            <a:ext cx="1052513" cy="1296144"/>
          </a:xfrm>
          <a:prstGeom prst="rect">
            <a:avLst/>
          </a:prstGeom>
          <a:noFill/>
        </p:spPr>
      </p:pic>
    </p:spTree>
    <p:extLst>
      <p:ext uri="{BB962C8B-B14F-4D97-AF65-F5344CB8AC3E}">
        <p14:creationId xmlns:p14="http://schemas.microsoft.com/office/powerpoint/2010/main" val="2082343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C000"/>
                </a:solidFill>
              </a:rPr>
              <a:t>Strategic Decision Making</a:t>
            </a:r>
            <a:endParaRPr lang="en-GB" b="1" dirty="0">
              <a:solidFill>
                <a:srgbClr val="FFC000"/>
              </a:solidFill>
            </a:endParaRPr>
          </a:p>
        </p:txBody>
      </p:sp>
      <p:sp>
        <p:nvSpPr>
          <p:cNvPr id="31747" name="Content Placeholder 2"/>
          <p:cNvSpPr>
            <a:spLocks noGrp="1"/>
          </p:cNvSpPr>
          <p:nvPr>
            <p:ph idx="1"/>
          </p:nvPr>
        </p:nvSpPr>
        <p:spPr>
          <a:xfrm>
            <a:off x="467544" y="1644005"/>
            <a:ext cx="8329612" cy="4572000"/>
          </a:xfrm>
        </p:spPr>
        <p:txBody>
          <a:bodyPr/>
          <a:lstStyle/>
          <a:p>
            <a:pPr>
              <a:defRPr/>
            </a:pPr>
            <a:r>
              <a:rPr lang="en-GB" dirty="0" smtClean="0"/>
              <a:t>What are the risks?</a:t>
            </a:r>
          </a:p>
          <a:p>
            <a:pPr>
              <a:defRPr/>
            </a:pPr>
            <a:r>
              <a:rPr lang="en-GB" dirty="0" smtClean="0"/>
              <a:t>Who are your competitors?</a:t>
            </a:r>
          </a:p>
          <a:p>
            <a:pPr>
              <a:defRPr/>
            </a:pPr>
            <a:r>
              <a:rPr lang="en-GB" dirty="0" smtClean="0"/>
              <a:t>What percentage of your turnover does the contract represent?</a:t>
            </a:r>
          </a:p>
          <a:p>
            <a:pPr>
              <a:defRPr/>
            </a:pPr>
            <a:r>
              <a:rPr lang="en-GB" dirty="0" smtClean="0"/>
              <a:t>Do you need a partner(s) or will you use subcontractors?</a:t>
            </a:r>
          </a:p>
          <a:p>
            <a:pPr>
              <a:defRPr/>
            </a:pPr>
            <a:r>
              <a:rPr lang="en-GB" dirty="0" smtClean="0"/>
              <a:t>Does tender permit consortia/subcontractor response?</a:t>
            </a:r>
          </a:p>
          <a:p>
            <a:pPr marL="228600" lvl="1">
              <a:spcBef>
                <a:spcPts val="1000"/>
              </a:spcBef>
              <a:defRPr/>
            </a:pPr>
            <a:r>
              <a:rPr lang="en-GB" sz="2800" dirty="0" smtClean="0"/>
              <a:t>Are there special requirements e.g. limitations on subcontracting, legal framework, etc?</a:t>
            </a:r>
          </a:p>
          <a:p>
            <a:pPr>
              <a:buFont typeface="Wingdings" pitchFamily="2" charset="2"/>
              <a:buNone/>
              <a:defRPr/>
            </a:pPr>
            <a:endParaRPr lang="en-GB" dirty="0" smtClean="0">
              <a:latin typeface="+mj-lt"/>
            </a:endParaRPr>
          </a:p>
        </p:txBody>
      </p:sp>
      <p:pic>
        <p:nvPicPr>
          <p:cNvPr id="11266" name="Picture 2" descr="C:\Users\db369\AppData\Local\Microsoft\Windows\Temporary Internet Files\Content.IE5\EVU3CETA\MC900434403[1].wmf"/>
          <p:cNvPicPr>
            <a:picLocks noChangeAspect="1" noChangeArrowheads="1"/>
          </p:cNvPicPr>
          <p:nvPr/>
        </p:nvPicPr>
        <p:blipFill>
          <a:blip r:embed="rId2" cstate="print"/>
          <a:srcRect/>
          <a:stretch>
            <a:fillRect/>
          </a:stretch>
        </p:blipFill>
        <p:spPr bwMode="auto">
          <a:xfrm>
            <a:off x="7596336" y="404664"/>
            <a:ext cx="1021556" cy="1221583"/>
          </a:xfrm>
          <a:prstGeom prst="rect">
            <a:avLst/>
          </a:prstGeom>
          <a:noFill/>
        </p:spPr>
      </p:pic>
    </p:spTree>
    <p:extLst>
      <p:ext uri="{BB962C8B-B14F-4D97-AF65-F5344CB8AC3E}">
        <p14:creationId xmlns:p14="http://schemas.microsoft.com/office/powerpoint/2010/main" val="113999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57188" y="1643063"/>
            <a:ext cx="8372475" cy="5072062"/>
          </a:xfrm>
        </p:spPr>
        <p:txBody>
          <a:bodyPr>
            <a:normAutofit fontScale="70000" lnSpcReduction="20000"/>
          </a:bodyPr>
          <a:lstStyle/>
          <a:p>
            <a:pPr>
              <a:lnSpc>
                <a:spcPct val="110000"/>
              </a:lnSpc>
              <a:defRPr/>
            </a:pPr>
            <a:r>
              <a:rPr lang="en-GB" sz="4500" dirty="0" smtClean="0"/>
              <a:t>Options:</a:t>
            </a:r>
          </a:p>
          <a:p>
            <a:pPr marL="685800" lvl="3">
              <a:lnSpc>
                <a:spcPct val="110000"/>
              </a:lnSpc>
              <a:spcBef>
                <a:spcPts val="1000"/>
              </a:spcBef>
              <a:buFont typeface="Wingdings" pitchFamily="2" charset="2"/>
              <a:buChar char="Ø"/>
              <a:defRPr/>
            </a:pPr>
            <a:r>
              <a:rPr lang="en-GB" sz="4300" dirty="0" smtClean="0"/>
              <a:t>	Consortium</a:t>
            </a:r>
          </a:p>
          <a:p>
            <a:pPr marL="685800" lvl="4">
              <a:lnSpc>
                <a:spcPct val="110000"/>
              </a:lnSpc>
              <a:spcBef>
                <a:spcPts val="1000"/>
              </a:spcBef>
              <a:buFont typeface="Wingdings" pitchFamily="2" charset="2"/>
              <a:buChar char="Ø"/>
              <a:defRPr/>
            </a:pPr>
            <a:r>
              <a:rPr lang="en-GB" sz="4500" dirty="0" smtClean="0"/>
              <a:t>	Joint Bidding</a:t>
            </a:r>
          </a:p>
          <a:p>
            <a:pPr marL="685800" lvl="4">
              <a:lnSpc>
                <a:spcPct val="110000"/>
              </a:lnSpc>
              <a:spcBef>
                <a:spcPts val="1000"/>
              </a:spcBef>
              <a:buFont typeface="Wingdings" pitchFamily="2" charset="2"/>
              <a:buChar char="Ø"/>
              <a:defRPr/>
            </a:pPr>
            <a:r>
              <a:rPr lang="en-GB" sz="4500" dirty="0" smtClean="0"/>
              <a:t>	Lead Contractor &amp; Subcontractor</a:t>
            </a:r>
          </a:p>
          <a:p>
            <a:pPr marL="685800" lvl="4">
              <a:lnSpc>
                <a:spcPct val="110000"/>
              </a:lnSpc>
              <a:spcBef>
                <a:spcPts val="1000"/>
              </a:spcBef>
              <a:defRPr/>
            </a:pPr>
            <a:endParaRPr lang="en-GB" sz="4500" dirty="0" smtClean="0"/>
          </a:p>
          <a:p>
            <a:pPr>
              <a:lnSpc>
                <a:spcPct val="110000"/>
              </a:lnSpc>
              <a:defRPr/>
            </a:pPr>
            <a:r>
              <a:rPr lang="en-GB" sz="4500" dirty="0" smtClean="0"/>
              <a:t>Form a consortium if:</a:t>
            </a:r>
          </a:p>
          <a:p>
            <a:pPr marL="685800" lvl="2">
              <a:lnSpc>
                <a:spcPct val="110000"/>
              </a:lnSpc>
              <a:spcBef>
                <a:spcPts val="1000"/>
              </a:spcBef>
              <a:buFont typeface="Wingdings" pitchFamily="2" charset="2"/>
              <a:buChar char="ü"/>
              <a:defRPr/>
            </a:pPr>
            <a:r>
              <a:rPr lang="en-GB" sz="4100" dirty="0" smtClean="0"/>
              <a:t>	You don’t have the capability or capacity</a:t>
            </a:r>
          </a:p>
          <a:p>
            <a:pPr marL="685800" lvl="2">
              <a:lnSpc>
                <a:spcPct val="110000"/>
              </a:lnSpc>
              <a:spcBef>
                <a:spcPts val="1000"/>
              </a:spcBef>
              <a:buFont typeface="Wingdings" pitchFamily="2" charset="2"/>
              <a:buChar char="ü"/>
              <a:defRPr/>
            </a:pPr>
            <a:r>
              <a:rPr lang="en-GB" sz="4100" dirty="0" smtClean="0"/>
              <a:t>	You can’t meet the 20% rule</a:t>
            </a:r>
          </a:p>
          <a:p>
            <a:pPr marL="685800" lvl="2">
              <a:lnSpc>
                <a:spcPct val="110000"/>
              </a:lnSpc>
              <a:spcBef>
                <a:spcPts val="1000"/>
              </a:spcBef>
              <a:buFont typeface="Wingdings" pitchFamily="2" charset="2"/>
              <a:buChar char="ü"/>
              <a:defRPr/>
            </a:pPr>
            <a:r>
              <a:rPr lang="en-GB" sz="4000" dirty="0" smtClean="0"/>
              <a:t>  A joint bid would enhance your chance of winning</a:t>
            </a:r>
          </a:p>
          <a:p>
            <a:pPr eaLnBrk="1" hangingPunct="1">
              <a:spcBef>
                <a:spcPct val="0"/>
              </a:spcBef>
              <a:buFont typeface="Wingdings" pitchFamily="2" charset="2"/>
              <a:buNone/>
              <a:defRPr/>
            </a:pPr>
            <a:endParaRPr lang="en-GB" sz="2000" dirty="0" smtClean="0">
              <a:latin typeface="+mj-lt"/>
            </a:endParaRPr>
          </a:p>
        </p:txBody>
      </p:sp>
      <p:sp>
        <p:nvSpPr>
          <p:cNvPr id="5" name="Title 1"/>
          <p:cNvSpPr>
            <a:spLocks noGrp="1"/>
          </p:cNvSpPr>
          <p:nvPr>
            <p:ph type="title"/>
          </p:nvPr>
        </p:nvSpPr>
        <p:spPr/>
        <p:txBody>
          <a:bodyPr/>
          <a:lstStyle/>
          <a:p>
            <a:pPr>
              <a:lnSpc>
                <a:spcPct val="110000"/>
              </a:lnSpc>
              <a:defRPr/>
            </a:pPr>
            <a:r>
              <a:rPr lang="en-GB" b="1" dirty="0" smtClean="0">
                <a:solidFill>
                  <a:srgbClr val="FFC000"/>
                </a:solidFill>
              </a:rPr>
              <a:t>Solo or Collaborative Bidding?</a:t>
            </a:r>
          </a:p>
        </p:txBody>
      </p:sp>
      <p:pic>
        <p:nvPicPr>
          <p:cNvPr id="12290" name="Picture 2" descr="C:\Users\db369\AppData\Local\Microsoft\Windows\Temporary Internet Files\Content.IE5\7DK3B4WK\MC900056352[1].wmf"/>
          <p:cNvPicPr>
            <a:picLocks noChangeAspect="1" noChangeArrowheads="1"/>
          </p:cNvPicPr>
          <p:nvPr/>
        </p:nvPicPr>
        <p:blipFill>
          <a:blip r:embed="rId3" cstate="print"/>
          <a:srcRect/>
          <a:stretch>
            <a:fillRect/>
          </a:stretch>
        </p:blipFill>
        <p:spPr bwMode="auto">
          <a:xfrm>
            <a:off x="7164288" y="3068960"/>
            <a:ext cx="1262350" cy="1021848"/>
          </a:xfrm>
          <a:prstGeom prst="rect">
            <a:avLst/>
          </a:prstGeom>
          <a:noFill/>
        </p:spPr>
      </p:pic>
    </p:spTree>
    <p:extLst>
      <p:ext uri="{BB962C8B-B14F-4D97-AF65-F5344CB8AC3E}">
        <p14:creationId xmlns:p14="http://schemas.microsoft.com/office/powerpoint/2010/main" val="3609132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825" y="512763"/>
            <a:ext cx="7772400" cy="914400"/>
          </a:xfrm>
        </p:spPr>
        <p:txBody>
          <a:bodyPr/>
          <a:lstStyle/>
          <a:p>
            <a:pPr>
              <a:defRPr/>
            </a:pPr>
            <a:r>
              <a:rPr lang="en-GB" b="1" dirty="0" smtClean="0">
                <a:solidFill>
                  <a:srgbClr val="FFC000"/>
                </a:solidFill>
              </a:rPr>
              <a:t>What is Collaboration?</a:t>
            </a:r>
            <a:endParaRPr lang="en-GB" b="1" dirty="0">
              <a:solidFill>
                <a:srgbClr val="FFC000"/>
              </a:solidFill>
            </a:endParaRPr>
          </a:p>
        </p:txBody>
      </p:sp>
      <p:sp>
        <p:nvSpPr>
          <p:cNvPr id="5" name="Text Placeholder 4"/>
          <p:cNvSpPr>
            <a:spLocks noGrp="1"/>
          </p:cNvSpPr>
          <p:nvPr>
            <p:ph type="body" idx="1"/>
          </p:nvPr>
        </p:nvSpPr>
        <p:spPr>
          <a:xfrm>
            <a:off x="457200" y="1809754"/>
            <a:ext cx="4040188" cy="639763"/>
          </a:xfrm>
        </p:spPr>
        <p:txBody>
          <a:bodyPr/>
          <a:lstStyle/>
          <a:p>
            <a:pPr>
              <a:defRPr/>
            </a:pPr>
            <a:r>
              <a:rPr lang="en-GB" dirty="0" smtClean="0">
                <a:solidFill>
                  <a:srgbClr val="FF0000"/>
                </a:solidFill>
                <a:latin typeface="+mj-lt"/>
              </a:rPr>
              <a:t>Informal</a:t>
            </a:r>
            <a:endParaRPr lang="en-GB" dirty="0">
              <a:solidFill>
                <a:srgbClr val="FF0000"/>
              </a:solidFill>
              <a:latin typeface="+mj-lt"/>
            </a:endParaRPr>
          </a:p>
        </p:txBody>
      </p:sp>
      <p:sp>
        <p:nvSpPr>
          <p:cNvPr id="7" name="Text Placeholder 6"/>
          <p:cNvSpPr>
            <a:spLocks noGrp="1"/>
          </p:cNvSpPr>
          <p:nvPr>
            <p:ph type="body" sz="half" idx="3"/>
          </p:nvPr>
        </p:nvSpPr>
        <p:spPr>
          <a:xfrm>
            <a:off x="4645027" y="1809754"/>
            <a:ext cx="4041775" cy="639763"/>
          </a:xfrm>
        </p:spPr>
        <p:txBody>
          <a:bodyPr/>
          <a:lstStyle/>
          <a:p>
            <a:pPr>
              <a:defRPr/>
            </a:pPr>
            <a:r>
              <a:rPr lang="en-GB" dirty="0" smtClean="0">
                <a:solidFill>
                  <a:srgbClr val="FF0000"/>
                </a:solidFill>
                <a:latin typeface="+mj-lt"/>
              </a:rPr>
              <a:t>Formal</a:t>
            </a:r>
            <a:endParaRPr lang="en-GB" dirty="0">
              <a:solidFill>
                <a:srgbClr val="FF0000"/>
              </a:solidFill>
              <a:latin typeface="+mj-lt"/>
            </a:endParaRPr>
          </a:p>
        </p:txBody>
      </p:sp>
      <p:sp>
        <p:nvSpPr>
          <p:cNvPr id="6" name="Content Placeholder 5"/>
          <p:cNvSpPr>
            <a:spLocks noGrp="1"/>
          </p:cNvSpPr>
          <p:nvPr>
            <p:ph sz="quarter" idx="2"/>
          </p:nvPr>
        </p:nvSpPr>
        <p:spPr>
          <a:xfrm>
            <a:off x="457200" y="2459042"/>
            <a:ext cx="4040188" cy="3959225"/>
          </a:xfrm>
        </p:spPr>
        <p:txBody>
          <a:bodyPr/>
          <a:lstStyle/>
          <a:p>
            <a:pPr>
              <a:defRPr/>
            </a:pPr>
            <a:r>
              <a:rPr lang="en-GB" dirty="0" smtClean="0"/>
              <a:t>Recognition of mutual interest</a:t>
            </a:r>
          </a:p>
          <a:p>
            <a:pPr>
              <a:defRPr/>
            </a:pPr>
            <a:r>
              <a:rPr lang="en-GB" dirty="0" smtClean="0"/>
              <a:t>Trust (founded on relationships between key individuals)</a:t>
            </a:r>
          </a:p>
          <a:p>
            <a:pPr>
              <a:defRPr/>
            </a:pPr>
            <a:r>
              <a:rPr lang="en-GB" dirty="0" smtClean="0"/>
              <a:t>Networking &amp; Referrals</a:t>
            </a:r>
          </a:p>
          <a:p>
            <a:pPr>
              <a:defRPr/>
            </a:pPr>
            <a:r>
              <a:rPr lang="en-GB" dirty="0" smtClean="0"/>
              <a:t>Mutual subcontracting</a:t>
            </a:r>
          </a:p>
          <a:p>
            <a:pPr>
              <a:defRPr/>
            </a:pPr>
            <a:endParaRPr lang="en-GB" dirty="0">
              <a:latin typeface="+mj-lt"/>
            </a:endParaRPr>
          </a:p>
        </p:txBody>
      </p:sp>
      <p:sp>
        <p:nvSpPr>
          <p:cNvPr id="8" name="Content Placeholder 7"/>
          <p:cNvSpPr>
            <a:spLocks noGrp="1"/>
          </p:cNvSpPr>
          <p:nvPr>
            <p:ph sz="quarter" idx="4"/>
          </p:nvPr>
        </p:nvSpPr>
        <p:spPr>
          <a:xfrm>
            <a:off x="4645027" y="2459042"/>
            <a:ext cx="4041775" cy="3959225"/>
          </a:xfrm>
        </p:spPr>
        <p:txBody>
          <a:bodyPr/>
          <a:lstStyle/>
          <a:p>
            <a:pPr>
              <a:defRPr/>
            </a:pPr>
            <a:r>
              <a:rPr lang="en-GB" dirty="0" smtClean="0"/>
              <a:t>Legally defined Consortium (increasingly required by LAs)</a:t>
            </a:r>
          </a:p>
          <a:p>
            <a:pPr>
              <a:defRPr/>
            </a:pPr>
            <a:r>
              <a:rPr lang="en-GB" dirty="0" smtClean="0"/>
              <a:t>Joint venture</a:t>
            </a:r>
          </a:p>
          <a:p>
            <a:pPr>
              <a:defRPr/>
            </a:pPr>
            <a:r>
              <a:rPr lang="en-GB" dirty="0" smtClean="0"/>
              <a:t>Partnership / Merger</a:t>
            </a:r>
          </a:p>
          <a:p>
            <a:pPr>
              <a:buNone/>
              <a:defRPr/>
            </a:pPr>
            <a:endParaRPr lang="en-GB" dirty="0" smtClean="0"/>
          </a:p>
          <a:p>
            <a:pPr>
              <a:buFont typeface="Wingdings" pitchFamily="2" charset="2"/>
              <a:buNone/>
              <a:defRPr/>
            </a:pPr>
            <a:endParaRPr lang="en-GB" dirty="0">
              <a:latin typeface="+mj-lt"/>
            </a:endParaRPr>
          </a:p>
        </p:txBody>
      </p:sp>
      <p:pic>
        <p:nvPicPr>
          <p:cNvPr id="13314" name="Picture 2" descr="C:\Users\db369\AppData\Local\Microsoft\Windows\Temporary Internet Files\Content.IE5\U22US7JX\MC900436992[1].wmf"/>
          <p:cNvPicPr>
            <a:picLocks noChangeAspect="1" noChangeArrowheads="1"/>
          </p:cNvPicPr>
          <p:nvPr/>
        </p:nvPicPr>
        <p:blipFill>
          <a:blip r:embed="rId2" cstate="print"/>
          <a:srcRect/>
          <a:stretch>
            <a:fillRect/>
          </a:stretch>
        </p:blipFill>
        <p:spPr bwMode="auto">
          <a:xfrm>
            <a:off x="7236295" y="409376"/>
            <a:ext cx="1314037" cy="1195889"/>
          </a:xfrm>
          <a:prstGeom prst="rect">
            <a:avLst/>
          </a:prstGeom>
          <a:noFill/>
        </p:spPr>
      </p:pic>
    </p:spTree>
    <p:extLst>
      <p:ext uri="{BB962C8B-B14F-4D97-AF65-F5344CB8AC3E}">
        <p14:creationId xmlns:p14="http://schemas.microsoft.com/office/powerpoint/2010/main" val="2580306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C000"/>
                </a:solidFill>
              </a:rPr>
              <a:t>Collaborative Bidding: Benefits</a:t>
            </a:r>
            <a:endParaRPr lang="en-GB" b="1"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fontAlgn="t">
              <a:defRPr/>
            </a:pPr>
            <a:r>
              <a:rPr lang="en-GB" dirty="0" smtClean="0"/>
              <a:t>Increase capacity and scope to bid without stretching resources</a:t>
            </a:r>
          </a:p>
          <a:p>
            <a:pPr fontAlgn="t">
              <a:defRPr/>
            </a:pPr>
            <a:endParaRPr lang="en-GB" dirty="0" smtClean="0"/>
          </a:p>
          <a:p>
            <a:pPr fontAlgn="t">
              <a:defRPr/>
            </a:pPr>
            <a:r>
              <a:rPr lang="en-GB" dirty="0" smtClean="0"/>
              <a:t>Overcoming PQQ impediments i.e. a shared trade history may overcome some problems (accounting history and 20% rule)</a:t>
            </a:r>
          </a:p>
          <a:p>
            <a:pPr fontAlgn="t">
              <a:defRPr/>
            </a:pPr>
            <a:endParaRPr lang="en-GB" dirty="0" smtClean="0"/>
          </a:p>
          <a:p>
            <a:pPr fontAlgn="auto">
              <a:defRPr/>
            </a:pPr>
            <a:r>
              <a:rPr lang="en-GB" dirty="0" smtClean="0"/>
              <a:t>Combined strengths: capability (skills) , increased capacity and experience</a:t>
            </a:r>
          </a:p>
          <a:p>
            <a:pPr fontAlgn="auto">
              <a:defRPr/>
            </a:pPr>
            <a:endParaRPr lang="en-GB" dirty="0" smtClean="0"/>
          </a:p>
          <a:p>
            <a:pPr fontAlgn="auto">
              <a:defRPr/>
            </a:pPr>
            <a:r>
              <a:rPr lang="en-GB" dirty="0" smtClean="0"/>
              <a:t>Business Development: </a:t>
            </a:r>
            <a:r>
              <a:rPr lang="en-GB" dirty="0"/>
              <a:t/>
            </a:r>
            <a:br>
              <a:rPr lang="en-GB" dirty="0"/>
            </a:br>
            <a:r>
              <a:rPr lang="en-GB" dirty="0" smtClean="0"/>
              <a:t>Access new clients and markets</a:t>
            </a:r>
          </a:p>
          <a:p>
            <a:pPr eaLnBrk="1" fontAlgn="auto" hangingPunct="1">
              <a:defRPr/>
            </a:pPr>
            <a:endParaRPr lang="en-GB" sz="2400" dirty="0" smtClean="0">
              <a:latin typeface="+mj-lt"/>
            </a:endParaRPr>
          </a:p>
          <a:p>
            <a:pPr eaLnBrk="1" fontAlgn="auto" hangingPunct="1">
              <a:defRPr/>
            </a:pPr>
            <a:endParaRPr lang="en-GB" sz="2400" dirty="0" smtClean="0">
              <a:latin typeface="+mj-lt"/>
            </a:endParaRPr>
          </a:p>
          <a:p>
            <a:pPr>
              <a:defRPr/>
            </a:pPr>
            <a:endParaRPr lang="en-GB" sz="2400" dirty="0">
              <a:latin typeface="+mj-lt"/>
            </a:endParaRPr>
          </a:p>
        </p:txBody>
      </p:sp>
      <p:pic>
        <p:nvPicPr>
          <p:cNvPr id="16386" name="Picture 2" descr="C:\Users\db369\AppData\Local\Microsoft\Windows\Temporary Internet Files\Content.IE5\U22US7JX\MP900423613[1].jpg"/>
          <p:cNvPicPr>
            <a:picLocks noChangeAspect="1" noChangeArrowheads="1"/>
          </p:cNvPicPr>
          <p:nvPr/>
        </p:nvPicPr>
        <p:blipFill>
          <a:blip r:embed="rId2" cstate="print"/>
          <a:srcRect/>
          <a:stretch>
            <a:fillRect/>
          </a:stretch>
        </p:blipFill>
        <p:spPr bwMode="auto">
          <a:xfrm>
            <a:off x="6722308" y="4869160"/>
            <a:ext cx="2209181" cy="1628803"/>
          </a:xfrm>
          <a:prstGeom prst="rect">
            <a:avLst/>
          </a:prstGeom>
          <a:noFill/>
        </p:spPr>
      </p:pic>
    </p:spTree>
    <p:extLst>
      <p:ext uri="{BB962C8B-B14F-4D97-AF65-F5344CB8AC3E}">
        <p14:creationId xmlns:p14="http://schemas.microsoft.com/office/powerpoint/2010/main" val="841316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fontAlgn="auto" hangingPunct="1">
              <a:defRPr/>
            </a:pPr>
            <a:r>
              <a:rPr lang="en-GB" dirty="0" smtClean="0"/>
              <a:t>Share development and delivery cost and dilute risk</a:t>
            </a:r>
          </a:p>
          <a:p>
            <a:pPr eaLnBrk="1" fontAlgn="auto" hangingPunct="1">
              <a:defRPr/>
            </a:pPr>
            <a:endParaRPr lang="en-GB" dirty="0" smtClean="0"/>
          </a:p>
          <a:p>
            <a:pPr eaLnBrk="1" fontAlgn="auto" hangingPunct="1">
              <a:defRPr/>
            </a:pPr>
            <a:r>
              <a:rPr lang="en-GB" dirty="0" smtClean="0"/>
              <a:t>Getting input into your tender</a:t>
            </a:r>
          </a:p>
          <a:p>
            <a:pPr eaLnBrk="1" fontAlgn="auto" hangingPunct="1">
              <a:defRPr/>
            </a:pPr>
            <a:endParaRPr lang="en-GB" dirty="0" smtClean="0"/>
          </a:p>
          <a:p>
            <a:pPr eaLnBrk="1" fontAlgn="auto" hangingPunct="1">
              <a:defRPr/>
            </a:pPr>
            <a:r>
              <a:rPr lang="en-GB" dirty="0" smtClean="0"/>
              <a:t>Mutual learning and innovative approaches</a:t>
            </a:r>
          </a:p>
          <a:p>
            <a:pPr eaLnBrk="1" fontAlgn="auto" hangingPunct="1">
              <a:defRPr/>
            </a:pPr>
            <a:endParaRPr lang="en-GB" dirty="0" smtClean="0"/>
          </a:p>
          <a:p>
            <a:pPr eaLnBrk="1" fontAlgn="auto" hangingPunct="1">
              <a:defRPr/>
            </a:pPr>
            <a:r>
              <a:rPr lang="en-GB" dirty="0" smtClean="0"/>
              <a:t>Improve chance of success</a:t>
            </a:r>
          </a:p>
          <a:p>
            <a:pPr>
              <a:defRPr/>
            </a:pPr>
            <a:endParaRPr lang="en-GB" sz="2400" dirty="0">
              <a:latin typeface="+mj-lt"/>
            </a:endParaRPr>
          </a:p>
        </p:txBody>
      </p:sp>
      <p:sp>
        <p:nvSpPr>
          <p:cNvPr id="4" name="Title 1"/>
          <p:cNvSpPr>
            <a:spLocks noGrp="1"/>
          </p:cNvSpPr>
          <p:nvPr>
            <p:ph type="title"/>
          </p:nvPr>
        </p:nvSpPr>
        <p:spPr/>
        <p:txBody>
          <a:bodyPr/>
          <a:lstStyle/>
          <a:p>
            <a:pPr>
              <a:defRPr/>
            </a:pPr>
            <a:r>
              <a:rPr lang="en-GB" b="1" dirty="0" smtClean="0">
                <a:solidFill>
                  <a:srgbClr val="FFC000"/>
                </a:solidFill>
              </a:rPr>
              <a:t>Collaborative Bidding: Benefits</a:t>
            </a:r>
            <a:endParaRPr lang="en-GB" b="1" dirty="0">
              <a:solidFill>
                <a:srgbClr val="FFC000"/>
              </a:solidFill>
            </a:endParaRPr>
          </a:p>
        </p:txBody>
      </p:sp>
    </p:spTree>
    <p:extLst>
      <p:ext uri="{BB962C8B-B14F-4D97-AF65-F5344CB8AC3E}">
        <p14:creationId xmlns:p14="http://schemas.microsoft.com/office/powerpoint/2010/main" val="161143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3863"/>
            <a:ext cx="9144000" cy="2231380"/>
          </a:xfrm>
          <a:prstGeom prst="rect">
            <a:avLst/>
          </a:prstGeom>
          <a:noFill/>
        </p:spPr>
        <p:txBody>
          <a:bodyPr wrap="square" rtlCol="0">
            <a:spAutoFit/>
          </a:bodyPr>
          <a:lstStyle/>
          <a:p>
            <a:pPr algn="ctr"/>
            <a:r>
              <a:rPr lang="en-GB" sz="11500" b="1" dirty="0" smtClean="0">
                <a:solidFill>
                  <a:schemeClr val="accent5">
                    <a:lumMod val="75000"/>
                  </a:schemeClr>
                </a:solidFill>
              </a:rPr>
              <a:t>Don Bowman</a:t>
            </a:r>
            <a:br>
              <a:rPr lang="en-GB" sz="11500" b="1" dirty="0" smtClean="0">
                <a:solidFill>
                  <a:schemeClr val="accent5">
                    <a:lumMod val="75000"/>
                  </a:schemeClr>
                </a:solidFill>
              </a:rPr>
            </a:br>
            <a:r>
              <a:rPr lang="en-GB" sz="2400" i="1" dirty="0" smtClean="0"/>
              <a:t>Head of Procurement, University of Kent</a:t>
            </a:r>
            <a:endParaRPr lang="en-GB" sz="2400" i="1" dirty="0"/>
          </a:p>
        </p:txBody>
      </p:sp>
    </p:spTree>
    <p:extLst>
      <p:ext uri="{BB962C8B-B14F-4D97-AF65-F5344CB8AC3E}">
        <p14:creationId xmlns:p14="http://schemas.microsoft.com/office/powerpoint/2010/main" val="21393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C000"/>
                </a:solidFill>
              </a:rPr>
              <a:t>Collaborative Bidding: Challenges</a:t>
            </a:r>
            <a:endParaRPr lang="en-GB" b="1" dirty="0">
              <a:solidFill>
                <a:srgbClr val="FFC000"/>
              </a:solidFill>
            </a:endParaRPr>
          </a:p>
        </p:txBody>
      </p:sp>
      <p:sp>
        <p:nvSpPr>
          <p:cNvPr id="3" name="Content Placeholder 2"/>
          <p:cNvSpPr>
            <a:spLocks noGrp="1"/>
          </p:cNvSpPr>
          <p:nvPr>
            <p:ph idx="1"/>
          </p:nvPr>
        </p:nvSpPr>
        <p:spPr>
          <a:xfrm>
            <a:off x="628650" y="1825625"/>
            <a:ext cx="7903790" cy="4351338"/>
          </a:xfrm>
        </p:spPr>
        <p:txBody>
          <a:bodyPr>
            <a:noAutofit/>
          </a:bodyPr>
          <a:lstStyle/>
          <a:p>
            <a:pPr eaLnBrk="1" fontAlgn="t" hangingPunct="1">
              <a:defRPr/>
            </a:pPr>
            <a:r>
              <a:rPr lang="en-GB" sz="2400" dirty="0" smtClean="0"/>
              <a:t>Identifying a partner (Time + Effort)</a:t>
            </a:r>
          </a:p>
          <a:p>
            <a:pPr eaLnBrk="1" fontAlgn="t" hangingPunct="1">
              <a:defRPr/>
            </a:pPr>
            <a:endParaRPr lang="en-GB" sz="1000" dirty="0" smtClean="0"/>
          </a:p>
          <a:p>
            <a:pPr eaLnBrk="1" fontAlgn="t" hangingPunct="1">
              <a:defRPr/>
            </a:pPr>
            <a:r>
              <a:rPr lang="en-GB" sz="2400" dirty="0" smtClean="0"/>
              <a:t>Engaging a partner (Risks) – floating the idea (informal meeting) and formal meeting to negotiate and establish Agreement</a:t>
            </a:r>
          </a:p>
          <a:p>
            <a:pPr eaLnBrk="1" fontAlgn="t" hangingPunct="1">
              <a:defRPr/>
            </a:pPr>
            <a:endParaRPr lang="en-GB" sz="1000" dirty="0" smtClean="0"/>
          </a:p>
          <a:p>
            <a:pPr eaLnBrk="1" fontAlgn="t" hangingPunct="1">
              <a:defRPr/>
            </a:pPr>
            <a:r>
              <a:rPr lang="en-GB" sz="2400" dirty="0" smtClean="0"/>
              <a:t>Getting Agreement on roles, responsibilities </a:t>
            </a:r>
          </a:p>
          <a:p>
            <a:pPr eaLnBrk="1" fontAlgn="t" hangingPunct="1">
              <a:defRPr/>
            </a:pPr>
            <a:endParaRPr lang="en-GB" sz="1000" dirty="0" smtClean="0"/>
          </a:p>
          <a:p>
            <a:pPr eaLnBrk="1" fontAlgn="t" hangingPunct="1">
              <a:defRPr/>
            </a:pPr>
            <a:r>
              <a:rPr lang="en-GB" sz="2400" dirty="0" smtClean="0"/>
              <a:t>Getting Agreement on liabilities (jointly and severally liable)</a:t>
            </a:r>
          </a:p>
          <a:p>
            <a:pPr eaLnBrk="1" fontAlgn="t" hangingPunct="1">
              <a:defRPr/>
            </a:pPr>
            <a:endParaRPr lang="en-GB" sz="1000" dirty="0" smtClean="0"/>
          </a:p>
          <a:p>
            <a:pPr eaLnBrk="1" fontAlgn="t" hangingPunct="1">
              <a:defRPr/>
            </a:pPr>
            <a:r>
              <a:rPr lang="en-GB" sz="2400" dirty="0" smtClean="0"/>
              <a:t>Trust relationship (how well do you know your partner –  can you be confident they can and will deliver)</a:t>
            </a:r>
          </a:p>
        </p:txBody>
      </p:sp>
      <p:pic>
        <p:nvPicPr>
          <p:cNvPr id="17410" name="Picture 2" descr="C:\Users\db369\AppData\Local\Microsoft\Windows\Temporary Internet Files\Content.IE5\EVU3CETA\MC900157887[1].wmf"/>
          <p:cNvPicPr>
            <a:picLocks noChangeAspect="1" noChangeArrowheads="1"/>
          </p:cNvPicPr>
          <p:nvPr/>
        </p:nvPicPr>
        <p:blipFill>
          <a:blip r:embed="rId2" cstate="print"/>
          <a:srcRect/>
          <a:stretch>
            <a:fillRect/>
          </a:stretch>
        </p:blipFill>
        <p:spPr bwMode="auto">
          <a:xfrm>
            <a:off x="7720461" y="1492138"/>
            <a:ext cx="1121548" cy="1080120"/>
          </a:xfrm>
          <a:prstGeom prst="rect">
            <a:avLst/>
          </a:prstGeom>
          <a:noFill/>
        </p:spPr>
      </p:pic>
    </p:spTree>
    <p:extLst>
      <p:ext uri="{BB962C8B-B14F-4D97-AF65-F5344CB8AC3E}">
        <p14:creationId xmlns:p14="http://schemas.microsoft.com/office/powerpoint/2010/main" val="711205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eaLnBrk="1" fontAlgn="auto" hangingPunct="1">
              <a:defRPr/>
            </a:pPr>
            <a:r>
              <a:rPr lang="en-GB" dirty="0" smtClean="0"/>
              <a:t>Complex decision-making, loss of autonomy, compromises and concessions</a:t>
            </a:r>
          </a:p>
          <a:p>
            <a:pPr eaLnBrk="1" fontAlgn="auto" hangingPunct="1">
              <a:defRPr/>
            </a:pPr>
            <a:endParaRPr lang="en-GB" dirty="0" smtClean="0"/>
          </a:p>
          <a:p>
            <a:pPr eaLnBrk="1" fontAlgn="auto" hangingPunct="1">
              <a:defRPr/>
            </a:pPr>
            <a:r>
              <a:rPr lang="en-GB" dirty="0" smtClean="0"/>
              <a:t>Sharing sensitive information &amp; ‘know how’ (protecting your IP?)</a:t>
            </a:r>
          </a:p>
          <a:p>
            <a:pPr eaLnBrk="1" fontAlgn="auto" hangingPunct="1">
              <a:defRPr/>
            </a:pPr>
            <a:endParaRPr lang="en-GB" dirty="0" smtClean="0"/>
          </a:p>
          <a:p>
            <a:pPr eaLnBrk="1" fontAlgn="auto" hangingPunct="1">
              <a:defRPr/>
            </a:pPr>
            <a:r>
              <a:rPr lang="en-GB" dirty="0" smtClean="0"/>
              <a:t>Logistics: preparing proposal, contract negotiation and delivery</a:t>
            </a:r>
          </a:p>
          <a:p>
            <a:pPr eaLnBrk="1" fontAlgn="auto" hangingPunct="1">
              <a:buNone/>
              <a:defRPr/>
            </a:pPr>
            <a:endParaRPr lang="en-GB" dirty="0" smtClean="0"/>
          </a:p>
          <a:p>
            <a:pPr eaLnBrk="1" fontAlgn="auto" hangingPunct="1">
              <a:defRPr/>
            </a:pPr>
            <a:r>
              <a:rPr lang="en-GB" dirty="0" smtClean="0"/>
              <a:t>Buyer preferences (prefer 1 contractor) – risk averse</a:t>
            </a:r>
          </a:p>
          <a:p>
            <a:pPr eaLnBrk="1" fontAlgn="auto" hangingPunct="1">
              <a:defRPr/>
            </a:pPr>
            <a:endParaRPr lang="en-GB" sz="2400" dirty="0" smtClean="0">
              <a:latin typeface="+mj-lt"/>
            </a:endParaRPr>
          </a:p>
          <a:p>
            <a:pPr>
              <a:defRPr/>
            </a:pPr>
            <a:endParaRPr lang="en-GB" sz="2400" dirty="0">
              <a:latin typeface="+mj-lt"/>
            </a:endParaRPr>
          </a:p>
        </p:txBody>
      </p:sp>
      <p:sp>
        <p:nvSpPr>
          <p:cNvPr id="4" name="Title 1"/>
          <p:cNvSpPr>
            <a:spLocks noGrp="1"/>
          </p:cNvSpPr>
          <p:nvPr>
            <p:ph type="title"/>
          </p:nvPr>
        </p:nvSpPr>
        <p:spPr/>
        <p:txBody>
          <a:bodyPr/>
          <a:lstStyle/>
          <a:p>
            <a:pPr>
              <a:defRPr/>
            </a:pPr>
            <a:r>
              <a:rPr lang="en-GB" b="1" dirty="0" smtClean="0">
                <a:solidFill>
                  <a:srgbClr val="FFC000"/>
                </a:solidFill>
              </a:rPr>
              <a:t>Collaborative Bidding: Challenges</a:t>
            </a:r>
            <a:endParaRPr lang="en-GB" b="1" dirty="0">
              <a:solidFill>
                <a:srgbClr val="FFC000"/>
              </a:solidFill>
            </a:endParaRPr>
          </a:p>
        </p:txBody>
      </p:sp>
    </p:spTree>
    <p:extLst>
      <p:ext uri="{BB962C8B-B14F-4D97-AF65-F5344CB8AC3E}">
        <p14:creationId xmlns:p14="http://schemas.microsoft.com/office/powerpoint/2010/main" val="418851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defRPr/>
            </a:pPr>
            <a:r>
              <a:rPr lang="en-GB" dirty="0" smtClean="0"/>
              <a:t>Who would you be working with (individual expertise, experience, attitude and commitment)?</a:t>
            </a:r>
          </a:p>
          <a:p>
            <a:pPr>
              <a:defRPr/>
            </a:pPr>
            <a:endParaRPr lang="en-GB" dirty="0" smtClean="0"/>
          </a:p>
          <a:p>
            <a:pPr>
              <a:defRPr/>
            </a:pPr>
            <a:r>
              <a:rPr lang="en-GB" dirty="0" smtClean="0"/>
              <a:t>Could one opportunity form the basis for collaboration around other opportunities?</a:t>
            </a:r>
          </a:p>
          <a:p>
            <a:pPr>
              <a:defRPr/>
            </a:pPr>
            <a:endParaRPr lang="en-GB" dirty="0" smtClean="0"/>
          </a:p>
          <a:p>
            <a:pPr>
              <a:defRPr/>
            </a:pPr>
            <a:r>
              <a:rPr lang="en-GB" dirty="0" smtClean="0"/>
              <a:t>Would the PQQ present problems for them e.g. Director’s conduct, Trading History (Administration or Liquidation), Credit worthiness, Contract(s) terminated for default, Employment Tribunal (you may need to check)?</a:t>
            </a:r>
          </a:p>
          <a:p>
            <a:pPr>
              <a:defRPr/>
            </a:pPr>
            <a:endParaRPr lang="en-GB" sz="2400" dirty="0">
              <a:latin typeface="+mj-lt"/>
            </a:endParaRPr>
          </a:p>
        </p:txBody>
      </p:sp>
      <p:sp>
        <p:nvSpPr>
          <p:cNvPr id="4" name="Title 1"/>
          <p:cNvSpPr>
            <a:spLocks noGrp="1"/>
          </p:cNvSpPr>
          <p:nvPr>
            <p:ph type="title"/>
          </p:nvPr>
        </p:nvSpPr>
        <p:spPr/>
        <p:txBody>
          <a:bodyPr/>
          <a:lstStyle/>
          <a:p>
            <a:pPr>
              <a:defRPr/>
            </a:pPr>
            <a:r>
              <a:rPr lang="en-GB" b="1" dirty="0" smtClean="0">
                <a:solidFill>
                  <a:srgbClr val="FFC000"/>
                </a:solidFill>
              </a:rPr>
              <a:t>Choosing the right partner</a:t>
            </a:r>
            <a:endParaRPr lang="en-GB" b="1" dirty="0">
              <a:solidFill>
                <a:srgbClr val="FFC000"/>
              </a:solidFill>
            </a:endParaRPr>
          </a:p>
        </p:txBody>
      </p:sp>
      <p:pic>
        <p:nvPicPr>
          <p:cNvPr id="15362" name="Picture 2" descr="C:\Users\db369\AppData\Local\Microsoft\Windows\Temporary Internet Files\Content.IE5\U22US7JX\MC900334296[1].wmf"/>
          <p:cNvPicPr>
            <a:picLocks noChangeAspect="1" noChangeArrowheads="1"/>
          </p:cNvPicPr>
          <p:nvPr/>
        </p:nvPicPr>
        <p:blipFill>
          <a:blip r:embed="rId2" cstate="print"/>
          <a:srcRect/>
          <a:stretch>
            <a:fillRect/>
          </a:stretch>
        </p:blipFill>
        <p:spPr bwMode="auto">
          <a:xfrm>
            <a:off x="7784060" y="0"/>
            <a:ext cx="1359941" cy="1495044"/>
          </a:xfrm>
          <a:prstGeom prst="rect">
            <a:avLst/>
          </a:prstGeom>
          <a:noFill/>
        </p:spPr>
      </p:pic>
    </p:spTree>
    <p:extLst>
      <p:ext uri="{BB962C8B-B14F-4D97-AF65-F5344CB8AC3E}">
        <p14:creationId xmlns:p14="http://schemas.microsoft.com/office/powerpoint/2010/main" val="2119211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C000"/>
                </a:solidFill>
              </a:rPr>
              <a:t>Choosing the right partner</a:t>
            </a:r>
            <a:endParaRPr lang="en-GB" b="1" dirty="0">
              <a:solidFill>
                <a:srgbClr val="FFC000"/>
              </a:solidFill>
            </a:endParaRPr>
          </a:p>
        </p:txBody>
      </p:sp>
      <p:sp>
        <p:nvSpPr>
          <p:cNvPr id="3" name="Content Placeholder 2"/>
          <p:cNvSpPr>
            <a:spLocks noGrp="1"/>
          </p:cNvSpPr>
          <p:nvPr>
            <p:ph idx="1"/>
          </p:nvPr>
        </p:nvSpPr>
        <p:spPr>
          <a:xfrm>
            <a:off x="628650" y="1825625"/>
            <a:ext cx="7903790" cy="4123655"/>
          </a:xfrm>
        </p:spPr>
        <p:txBody>
          <a:bodyPr>
            <a:normAutofit fontScale="70000" lnSpcReduction="20000"/>
          </a:bodyPr>
          <a:lstStyle/>
          <a:p>
            <a:pPr>
              <a:defRPr/>
            </a:pPr>
            <a:r>
              <a:rPr lang="en-GB" sz="3500" dirty="0" smtClean="0"/>
              <a:t>Do you already have an existing relationship e.g.            Trust &amp; Shared Values (important in Third Sector)?</a:t>
            </a:r>
          </a:p>
          <a:p>
            <a:pPr>
              <a:defRPr/>
            </a:pPr>
            <a:endParaRPr lang="en-GB" sz="1600" dirty="0" smtClean="0"/>
          </a:p>
          <a:p>
            <a:pPr>
              <a:defRPr/>
            </a:pPr>
            <a:r>
              <a:rPr lang="en-GB" sz="3500" dirty="0" smtClean="0"/>
              <a:t>Can they and are they likely to deliver?</a:t>
            </a:r>
          </a:p>
          <a:p>
            <a:pPr>
              <a:defRPr/>
            </a:pPr>
            <a:endParaRPr lang="en-GB" sz="1600" dirty="0" smtClean="0"/>
          </a:p>
          <a:p>
            <a:pPr>
              <a:defRPr/>
            </a:pPr>
            <a:r>
              <a:rPr lang="en-GB" sz="3500" dirty="0" smtClean="0"/>
              <a:t>What is their reputation in the market?</a:t>
            </a:r>
          </a:p>
          <a:p>
            <a:pPr>
              <a:defRPr/>
            </a:pPr>
            <a:endParaRPr lang="en-GB" sz="1400" dirty="0" smtClean="0"/>
          </a:p>
          <a:p>
            <a:pPr>
              <a:defRPr/>
            </a:pPr>
            <a:r>
              <a:rPr lang="en-GB" sz="3500" dirty="0" smtClean="0"/>
              <a:t>Who do they already work for/with? (comparable client/service, etc)</a:t>
            </a:r>
          </a:p>
          <a:p>
            <a:pPr>
              <a:defRPr/>
            </a:pPr>
            <a:endParaRPr lang="en-GB" sz="1300" dirty="0" smtClean="0"/>
          </a:p>
          <a:p>
            <a:pPr>
              <a:defRPr/>
            </a:pPr>
            <a:r>
              <a:rPr lang="en-GB" sz="3500" dirty="0" smtClean="0"/>
              <a:t>Are they financially secure?</a:t>
            </a:r>
          </a:p>
          <a:p>
            <a:pPr>
              <a:defRPr/>
            </a:pPr>
            <a:endParaRPr lang="en-GB" sz="1300" dirty="0" smtClean="0"/>
          </a:p>
          <a:p>
            <a:pPr>
              <a:defRPr/>
            </a:pPr>
            <a:r>
              <a:rPr lang="en-GB" sz="3500" dirty="0" smtClean="0"/>
              <a:t>What Accreditations do they have?</a:t>
            </a:r>
          </a:p>
          <a:p>
            <a:pPr>
              <a:defRPr/>
            </a:pPr>
            <a:endParaRPr lang="en-GB" sz="2400" dirty="0" smtClean="0">
              <a:latin typeface="+mj-lt"/>
            </a:endParaRPr>
          </a:p>
          <a:p>
            <a:pPr>
              <a:buFont typeface="Wingdings" pitchFamily="2" charset="2"/>
              <a:buNone/>
              <a:defRPr/>
            </a:pPr>
            <a:endParaRPr lang="en-GB" sz="2400" dirty="0" smtClean="0">
              <a:latin typeface="+mj-lt"/>
            </a:endParaRPr>
          </a:p>
        </p:txBody>
      </p:sp>
    </p:spTree>
    <p:extLst>
      <p:ext uri="{BB962C8B-B14F-4D97-AF65-F5344CB8AC3E}">
        <p14:creationId xmlns:p14="http://schemas.microsoft.com/office/powerpoint/2010/main" val="984344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C000"/>
                </a:solidFill>
              </a:rPr>
              <a:t>Preparing a collaborative proposal</a:t>
            </a:r>
            <a:endParaRPr lang="en-GB" b="1" dirty="0">
              <a:solidFill>
                <a:srgbClr val="FFC000"/>
              </a:solidFill>
            </a:endParaRPr>
          </a:p>
        </p:txBody>
      </p:sp>
      <p:sp>
        <p:nvSpPr>
          <p:cNvPr id="3" name="Content Placeholder 2"/>
          <p:cNvSpPr>
            <a:spLocks noGrp="1"/>
          </p:cNvSpPr>
          <p:nvPr>
            <p:ph idx="1"/>
          </p:nvPr>
        </p:nvSpPr>
        <p:spPr/>
        <p:txBody>
          <a:bodyPr>
            <a:normAutofit lnSpcReduction="10000"/>
          </a:bodyPr>
          <a:lstStyle/>
          <a:p>
            <a:pPr>
              <a:defRPr/>
            </a:pPr>
            <a:r>
              <a:rPr lang="en-GB" dirty="0" smtClean="0"/>
              <a:t>Agree Objectives</a:t>
            </a:r>
          </a:p>
          <a:p>
            <a:pPr>
              <a:defRPr/>
            </a:pPr>
            <a:r>
              <a:rPr lang="en-GB" dirty="0" smtClean="0"/>
              <a:t>Client Requirement is mutually understood</a:t>
            </a:r>
          </a:p>
          <a:p>
            <a:pPr>
              <a:defRPr/>
            </a:pPr>
            <a:r>
              <a:rPr lang="en-GB" dirty="0" smtClean="0"/>
              <a:t>Designing a solution</a:t>
            </a:r>
          </a:p>
          <a:p>
            <a:pPr>
              <a:defRPr/>
            </a:pPr>
            <a:r>
              <a:rPr lang="en-GB" dirty="0" smtClean="0"/>
              <a:t>Roles and responsibilities in preparing the proposal (potential headache)</a:t>
            </a:r>
          </a:p>
          <a:p>
            <a:pPr>
              <a:defRPr/>
            </a:pPr>
            <a:r>
              <a:rPr lang="en-GB" dirty="0" smtClean="0"/>
              <a:t>Milestones for preparation of proposal</a:t>
            </a:r>
          </a:p>
          <a:p>
            <a:pPr>
              <a:defRPr/>
            </a:pPr>
            <a:r>
              <a:rPr lang="en-GB" dirty="0" smtClean="0"/>
              <a:t>Who will lead proposal (legal implications/framework)?</a:t>
            </a:r>
          </a:p>
          <a:p>
            <a:pPr>
              <a:defRPr/>
            </a:pPr>
            <a:r>
              <a:rPr lang="en-GB" dirty="0" smtClean="0"/>
              <a:t>Project management, governance and communications</a:t>
            </a:r>
          </a:p>
          <a:p>
            <a:pPr>
              <a:buFont typeface="Wingdings" pitchFamily="2" charset="2"/>
              <a:buNone/>
              <a:defRPr/>
            </a:pPr>
            <a:endParaRPr lang="en-GB" sz="2400" dirty="0" smtClean="0">
              <a:latin typeface="+mj-lt"/>
            </a:endParaRPr>
          </a:p>
        </p:txBody>
      </p:sp>
      <p:pic>
        <p:nvPicPr>
          <p:cNvPr id="4" name="Picture 2" descr="C:\Users\db369\AppData\Local\Microsoft\Windows\Temporary Internet Files\Content.IE5\U22US7JX\MC900070936[1].wmf"/>
          <p:cNvPicPr>
            <a:picLocks noChangeAspect="1" noChangeArrowheads="1"/>
          </p:cNvPicPr>
          <p:nvPr/>
        </p:nvPicPr>
        <p:blipFill>
          <a:blip r:embed="rId2" cstate="print"/>
          <a:srcRect/>
          <a:stretch>
            <a:fillRect/>
          </a:stretch>
        </p:blipFill>
        <p:spPr bwMode="auto">
          <a:xfrm>
            <a:off x="7596336" y="1556792"/>
            <a:ext cx="1198812" cy="1224136"/>
          </a:xfrm>
          <a:prstGeom prst="rect">
            <a:avLst/>
          </a:prstGeom>
          <a:noFill/>
        </p:spPr>
      </p:pic>
    </p:spTree>
    <p:extLst>
      <p:ext uri="{BB962C8B-B14F-4D97-AF65-F5344CB8AC3E}">
        <p14:creationId xmlns:p14="http://schemas.microsoft.com/office/powerpoint/2010/main" val="4125145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784350"/>
            <a:ext cx="8429625" cy="4572000"/>
          </a:xfrm>
        </p:spPr>
        <p:txBody>
          <a:bodyPr>
            <a:normAutofit fontScale="92500"/>
          </a:bodyPr>
          <a:lstStyle/>
          <a:p>
            <a:pPr>
              <a:defRPr/>
            </a:pPr>
            <a:r>
              <a:rPr lang="en-GB" dirty="0" smtClean="0"/>
              <a:t>How will contract be managed and operated?         </a:t>
            </a:r>
          </a:p>
          <a:p>
            <a:pPr>
              <a:defRPr/>
            </a:pPr>
            <a:r>
              <a:rPr lang="en-GB" dirty="0" smtClean="0"/>
              <a:t>Who will contribute what and when to deliver           contract requirements?</a:t>
            </a:r>
          </a:p>
          <a:p>
            <a:pPr>
              <a:defRPr/>
            </a:pPr>
            <a:r>
              <a:rPr lang="en-GB" dirty="0" smtClean="0"/>
              <a:t>Is it clear who gets what?</a:t>
            </a:r>
          </a:p>
          <a:p>
            <a:pPr>
              <a:defRPr/>
            </a:pPr>
            <a:r>
              <a:rPr lang="en-GB" dirty="0" smtClean="0"/>
              <a:t>Balance of inputs? Are you the Senior or Junior Partner?</a:t>
            </a:r>
          </a:p>
          <a:p>
            <a:pPr>
              <a:defRPr/>
            </a:pPr>
            <a:r>
              <a:rPr lang="en-GB" dirty="0" smtClean="0"/>
              <a:t>Contract negotiation, client liaison and decision making? Getting a seat at the table</a:t>
            </a:r>
          </a:p>
          <a:p>
            <a:pPr>
              <a:defRPr/>
            </a:pPr>
            <a:r>
              <a:rPr lang="en-GB" dirty="0" smtClean="0"/>
              <a:t>Dispute resolution?</a:t>
            </a:r>
          </a:p>
          <a:p>
            <a:pPr>
              <a:defRPr/>
            </a:pPr>
            <a:r>
              <a:rPr lang="en-GB" dirty="0" smtClean="0"/>
              <a:t>What if one partner defaults or the contract is terminated?</a:t>
            </a:r>
          </a:p>
          <a:p>
            <a:pPr>
              <a:defRPr/>
            </a:pPr>
            <a:endParaRPr lang="en-GB" sz="2400" dirty="0">
              <a:latin typeface="+mj-lt"/>
            </a:endParaRPr>
          </a:p>
        </p:txBody>
      </p:sp>
      <p:sp>
        <p:nvSpPr>
          <p:cNvPr id="4" name="Title 1"/>
          <p:cNvSpPr>
            <a:spLocks noGrp="1"/>
          </p:cNvSpPr>
          <p:nvPr>
            <p:ph type="title"/>
          </p:nvPr>
        </p:nvSpPr>
        <p:spPr/>
        <p:txBody>
          <a:bodyPr/>
          <a:lstStyle/>
          <a:p>
            <a:pPr>
              <a:defRPr/>
            </a:pPr>
            <a:r>
              <a:rPr lang="en-GB" b="1" dirty="0" smtClean="0">
                <a:solidFill>
                  <a:srgbClr val="FFC000"/>
                </a:solidFill>
              </a:rPr>
              <a:t>Preparing a collaborative proposal</a:t>
            </a:r>
            <a:endParaRPr lang="en-GB" b="1" dirty="0">
              <a:solidFill>
                <a:srgbClr val="FFC000"/>
              </a:solidFill>
            </a:endParaRPr>
          </a:p>
        </p:txBody>
      </p:sp>
      <p:pic>
        <p:nvPicPr>
          <p:cNvPr id="5" name="Picture 2" descr="C:\Users\db369\AppData\Local\Microsoft\Windows\Temporary Internet Files\Content.IE5\U22US7JX\MC900070936[1].wmf"/>
          <p:cNvPicPr>
            <a:picLocks noChangeAspect="1" noChangeArrowheads="1"/>
          </p:cNvPicPr>
          <p:nvPr/>
        </p:nvPicPr>
        <p:blipFill>
          <a:blip r:embed="rId3" cstate="print"/>
          <a:srcRect/>
          <a:stretch>
            <a:fillRect/>
          </a:stretch>
        </p:blipFill>
        <p:spPr bwMode="auto">
          <a:xfrm>
            <a:off x="7596336" y="1556792"/>
            <a:ext cx="1198812" cy="1224136"/>
          </a:xfrm>
          <a:prstGeom prst="rect">
            <a:avLst/>
          </a:prstGeom>
          <a:noFill/>
        </p:spPr>
      </p:pic>
    </p:spTree>
    <p:extLst>
      <p:ext uri="{BB962C8B-B14F-4D97-AF65-F5344CB8AC3E}">
        <p14:creationId xmlns:p14="http://schemas.microsoft.com/office/powerpoint/2010/main" val="3673205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60" y="980728"/>
            <a:ext cx="7886700" cy="2852737"/>
          </a:xfrm>
        </p:spPr>
        <p:txBody>
          <a:bodyPr>
            <a:normAutofit/>
          </a:bodyPr>
          <a:lstStyle/>
          <a:p>
            <a:r>
              <a:rPr lang="en-GB" b="1" dirty="0" smtClean="0">
                <a:solidFill>
                  <a:srgbClr val="7030A0"/>
                </a:solidFill>
              </a:rPr>
              <a:t>Improving your chances of winning</a:t>
            </a:r>
            <a:br>
              <a:rPr lang="en-GB" b="1" dirty="0" smtClean="0">
                <a:solidFill>
                  <a:srgbClr val="7030A0"/>
                </a:solidFill>
              </a:rPr>
            </a:br>
            <a:endParaRPr lang="en-GB" dirty="0"/>
          </a:p>
        </p:txBody>
      </p:sp>
      <p:sp>
        <p:nvSpPr>
          <p:cNvPr id="8" name="Text Placeholder 7"/>
          <p:cNvSpPr>
            <a:spLocks noGrp="1"/>
          </p:cNvSpPr>
          <p:nvPr>
            <p:ph type="body" idx="1"/>
          </p:nvPr>
        </p:nvSpPr>
        <p:spPr>
          <a:xfrm>
            <a:off x="611560" y="3860453"/>
            <a:ext cx="7886700" cy="1500187"/>
          </a:xfrm>
        </p:spPr>
        <p:txBody>
          <a:bodyPr/>
          <a:lstStyle/>
          <a:p>
            <a:r>
              <a:rPr lang="en-GB" dirty="0" smtClean="0"/>
              <a:t>Examples</a:t>
            </a:r>
          </a:p>
          <a:p>
            <a:r>
              <a:rPr lang="en-GB" dirty="0" smtClean="0"/>
              <a:t>Final thoughts</a:t>
            </a:r>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36</a:t>
            </a:fld>
            <a:endParaRPr lang="en-GB">
              <a:solidFill>
                <a:prstClr val="black">
                  <a:tint val="75000"/>
                </a:prstClr>
              </a:solidFill>
            </a:endParaRPr>
          </a:p>
        </p:txBody>
      </p:sp>
      <p:pic>
        <p:nvPicPr>
          <p:cNvPr id="7170" name="Picture 2" descr="C:\Users\db369\AppData\Local\Microsoft\Windows\Temporary Internet Files\Content.IE5\7DK3B4WK\MC900078629[1].wmf"/>
          <p:cNvPicPr>
            <a:picLocks noChangeAspect="1" noChangeArrowheads="1"/>
          </p:cNvPicPr>
          <p:nvPr/>
        </p:nvPicPr>
        <p:blipFill>
          <a:blip r:embed="rId2" cstate="print"/>
          <a:srcRect/>
          <a:stretch>
            <a:fillRect/>
          </a:stretch>
        </p:blipFill>
        <p:spPr bwMode="auto">
          <a:xfrm>
            <a:off x="6516216" y="2708920"/>
            <a:ext cx="2086494" cy="2666581"/>
          </a:xfrm>
          <a:prstGeom prst="rect">
            <a:avLst/>
          </a:prstGeom>
          <a:noFill/>
        </p:spPr>
      </p:pic>
    </p:spTree>
    <p:extLst>
      <p:ext uri="{BB962C8B-B14F-4D97-AF65-F5344CB8AC3E}">
        <p14:creationId xmlns:p14="http://schemas.microsoft.com/office/powerpoint/2010/main" val="4040831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28650" y="1825625"/>
            <a:ext cx="7671934" cy="4351338"/>
          </a:xfrm>
        </p:spPr>
        <p:txBody>
          <a:bodyPr>
            <a:normAutofit lnSpcReduction="10000"/>
          </a:bodyPr>
          <a:lstStyle/>
          <a:p>
            <a:pPr>
              <a:buFont typeface="Wingdings" pitchFamily="2" charset="2"/>
              <a:buNone/>
              <a:defRPr/>
            </a:pPr>
            <a:r>
              <a:rPr lang="en-GB" sz="2400" dirty="0" smtClean="0">
                <a:latin typeface="Arial" charset="0"/>
              </a:rPr>
              <a:t>Do you have a Health &amp; Safety Policy? </a:t>
            </a:r>
          </a:p>
          <a:p>
            <a:pPr>
              <a:buFont typeface="Wingdings" pitchFamily="2" charset="2"/>
              <a:buNone/>
              <a:defRPr/>
            </a:pPr>
            <a:r>
              <a:rPr lang="en-GB" sz="2000" dirty="0" smtClean="0">
                <a:latin typeface="Arial" charset="0"/>
              </a:rPr>
              <a:t>	</a:t>
            </a:r>
            <a:r>
              <a:rPr lang="en-GB" sz="2000" b="1" dirty="0" smtClean="0">
                <a:solidFill>
                  <a:srgbClr val="FF0000"/>
                </a:solidFill>
                <a:latin typeface="+mj-lt"/>
              </a:rPr>
              <a:t>Weak Answer:</a:t>
            </a:r>
          </a:p>
          <a:p>
            <a:pPr lvl="1">
              <a:defRPr/>
            </a:pPr>
            <a:r>
              <a:rPr lang="en-GB" sz="2000" dirty="0" smtClean="0">
                <a:latin typeface="+mj-lt"/>
              </a:rPr>
              <a:t>“Yes, see Appendix 1”</a:t>
            </a:r>
          </a:p>
          <a:p>
            <a:pPr marL="265113" lvl="1" indent="192088">
              <a:buFont typeface="Wingdings" pitchFamily="2" charset="2"/>
              <a:buNone/>
              <a:defRPr/>
            </a:pPr>
            <a:r>
              <a:rPr lang="en-GB" sz="2000" dirty="0">
                <a:latin typeface="+mj-lt"/>
              </a:rPr>
              <a:t/>
            </a:r>
            <a:br>
              <a:rPr lang="en-GB" sz="2000" dirty="0">
                <a:latin typeface="+mj-lt"/>
              </a:rPr>
            </a:br>
            <a:r>
              <a:rPr lang="en-GB" sz="2000" b="1" dirty="0" smtClean="0">
                <a:solidFill>
                  <a:srgbClr val="FF0000"/>
                </a:solidFill>
                <a:latin typeface="+mj-lt"/>
              </a:rPr>
              <a:t>Good Answer:</a:t>
            </a:r>
          </a:p>
          <a:p>
            <a:pPr lvl="1">
              <a:defRPr/>
            </a:pPr>
            <a:r>
              <a:rPr lang="en-GB" sz="2000" dirty="0" smtClean="0">
                <a:latin typeface="+mj-lt"/>
              </a:rPr>
              <a:t>“The Health &amp; Safety of our staff and customers is a vital part of the company’s quality process. We operate a comprehensive Health &amp; Safety Policy (see Appendix 1) covering all aspects of our products (services) and operations and it is reviewed biannually.” </a:t>
            </a:r>
          </a:p>
          <a:p>
            <a:pPr lvl="1">
              <a:buNone/>
              <a:defRPr/>
            </a:pPr>
            <a:endParaRPr lang="en-GB" sz="2000" dirty="0" smtClean="0">
              <a:latin typeface="+mj-lt"/>
            </a:endParaRPr>
          </a:p>
          <a:p>
            <a:pPr lvl="1">
              <a:buNone/>
              <a:defRPr/>
            </a:pPr>
            <a:r>
              <a:rPr lang="en-GB" sz="2000" i="1" dirty="0" smtClean="0">
                <a:latin typeface="Arial" charset="0"/>
              </a:rPr>
              <a:t>For an SME employing less than 5 people: </a:t>
            </a:r>
          </a:p>
          <a:p>
            <a:pPr lvl="1">
              <a:defRPr/>
            </a:pPr>
            <a:r>
              <a:rPr lang="en-GB" sz="2000" i="1" dirty="0" smtClean="0">
                <a:latin typeface="+mj-lt"/>
              </a:rPr>
              <a:t>“</a:t>
            </a:r>
            <a:r>
              <a:rPr lang="en-GB" sz="2000" dirty="0" smtClean="0">
                <a:latin typeface="+mj-lt"/>
              </a:rPr>
              <a:t>Although we are not required legally to have a Health &amp; Safety Policy, we take this matter very seriously and have adopted a Health &amp; Safety Policy in the interests of our staff and clients (see Appendix 1)”</a:t>
            </a:r>
          </a:p>
        </p:txBody>
      </p:sp>
      <p:sp>
        <p:nvSpPr>
          <p:cNvPr id="5" name="Title 1"/>
          <p:cNvSpPr>
            <a:spLocks noGrp="1"/>
          </p:cNvSpPr>
          <p:nvPr>
            <p:ph type="title"/>
          </p:nvPr>
        </p:nvSpPr>
        <p:spPr/>
        <p:txBody>
          <a:bodyPr/>
          <a:lstStyle/>
          <a:p>
            <a:pPr>
              <a:defRPr/>
            </a:pPr>
            <a:r>
              <a:rPr lang="en-GB" b="1" dirty="0" smtClean="0">
                <a:solidFill>
                  <a:srgbClr val="7030A0"/>
                </a:solidFill>
              </a:rPr>
              <a:t>Accentuate the Positive</a:t>
            </a:r>
            <a:endParaRPr lang="en-GB" b="1" dirty="0">
              <a:solidFill>
                <a:srgbClr val="7030A0"/>
              </a:solidFill>
            </a:endParaRPr>
          </a:p>
        </p:txBody>
      </p:sp>
      <p:pic>
        <p:nvPicPr>
          <p:cNvPr id="6146" name="Picture 2" descr="C:\Users\db369\AppData\Local\Microsoft\Windows\Temporary Internet Files\Content.IE5\EVU3CETA\MM900185588[1].gif"/>
          <p:cNvPicPr>
            <a:picLocks noChangeAspect="1" noChangeArrowheads="1" noCrop="1"/>
          </p:cNvPicPr>
          <p:nvPr/>
        </p:nvPicPr>
        <p:blipFill>
          <a:blip r:embed="rId2" cstate="print"/>
          <a:srcRect/>
          <a:stretch>
            <a:fillRect/>
          </a:stretch>
        </p:blipFill>
        <p:spPr bwMode="auto">
          <a:xfrm>
            <a:off x="8518468" y="3590322"/>
            <a:ext cx="435769" cy="352425"/>
          </a:xfrm>
          <a:prstGeom prst="rect">
            <a:avLst/>
          </a:prstGeom>
          <a:noFill/>
        </p:spPr>
      </p:pic>
      <p:pic>
        <p:nvPicPr>
          <p:cNvPr id="6" name="Picture 2" descr="C:\Users\db369\AppData\Local\Microsoft\Windows\Temporary Internet Files\Content.IE5\EVU3CETA\MM900185588[1].gif"/>
          <p:cNvPicPr>
            <a:picLocks noChangeAspect="1" noChangeArrowheads="1" noCrop="1"/>
          </p:cNvPicPr>
          <p:nvPr/>
        </p:nvPicPr>
        <p:blipFill>
          <a:blip r:embed="rId2" cstate="print"/>
          <a:srcRect/>
          <a:stretch>
            <a:fillRect/>
          </a:stretch>
        </p:blipFill>
        <p:spPr bwMode="auto">
          <a:xfrm>
            <a:off x="8518467" y="5099837"/>
            <a:ext cx="435769" cy="352425"/>
          </a:xfrm>
          <a:prstGeom prst="rect">
            <a:avLst/>
          </a:prstGeom>
          <a:noFill/>
        </p:spPr>
      </p:pic>
      <p:pic>
        <p:nvPicPr>
          <p:cNvPr id="6147" name="Picture 3" descr="C:\Users\db369\AppData\Local\Microsoft\Windows\Temporary Internet Files\Content.IE5\EVU3CETA\MC900441322[1].png"/>
          <p:cNvPicPr>
            <a:picLocks noChangeAspect="1" noChangeArrowheads="1"/>
          </p:cNvPicPr>
          <p:nvPr/>
        </p:nvPicPr>
        <p:blipFill>
          <a:blip r:embed="rId3" cstate="print"/>
          <a:srcRect/>
          <a:stretch>
            <a:fillRect/>
          </a:stretch>
        </p:blipFill>
        <p:spPr bwMode="auto">
          <a:xfrm>
            <a:off x="7006646" y="333399"/>
            <a:ext cx="1513616" cy="1371452"/>
          </a:xfrm>
          <a:prstGeom prst="rect">
            <a:avLst/>
          </a:prstGeom>
          <a:noFill/>
        </p:spPr>
      </p:pic>
    </p:spTree>
    <p:extLst>
      <p:ext uri="{BB962C8B-B14F-4D97-AF65-F5344CB8AC3E}">
        <p14:creationId xmlns:p14="http://schemas.microsoft.com/office/powerpoint/2010/main" val="1157579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285750" y="1428750"/>
            <a:ext cx="8343900" cy="4857750"/>
          </a:xfrm>
        </p:spPr>
        <p:txBody>
          <a:bodyPr>
            <a:normAutofit/>
          </a:bodyPr>
          <a:lstStyle/>
          <a:p>
            <a:pPr marL="87313" indent="-19050">
              <a:buFont typeface="Wingdings" pitchFamily="2" charset="2"/>
              <a:buNone/>
              <a:defRPr/>
            </a:pPr>
            <a:r>
              <a:rPr lang="en-GB" sz="2200" b="1" dirty="0" smtClean="0">
                <a:latin typeface="+mj-lt"/>
              </a:rPr>
              <a:t>What Quality Assurance arrangements does your company operate? If no accreditation is held please explain why not and what alternative steps you take to ensure quality at work?</a:t>
            </a:r>
          </a:p>
          <a:p>
            <a:pPr marL="87313" indent="-19050">
              <a:buFont typeface="Wingdings" pitchFamily="2" charset="2"/>
              <a:buNone/>
              <a:defRPr/>
            </a:pPr>
            <a:endParaRPr lang="en-GB" sz="1000" b="1" dirty="0" smtClean="0">
              <a:latin typeface="+mj-lt"/>
            </a:endParaRPr>
          </a:p>
          <a:p>
            <a:pPr>
              <a:buFont typeface="Wingdings" pitchFamily="2" charset="2"/>
              <a:buNone/>
              <a:defRPr/>
            </a:pPr>
            <a:r>
              <a:rPr lang="en-GB" sz="2000" dirty="0" smtClean="0">
                <a:solidFill>
                  <a:srgbClr val="FF0000"/>
                </a:solidFill>
                <a:latin typeface="+mj-lt"/>
              </a:rPr>
              <a:t>	</a:t>
            </a:r>
            <a:r>
              <a:rPr lang="en-GB" sz="2000" b="1" dirty="0" smtClean="0">
                <a:solidFill>
                  <a:srgbClr val="FF0000"/>
                </a:solidFill>
                <a:latin typeface="+mj-lt"/>
              </a:rPr>
              <a:t>Weak Answer:</a:t>
            </a:r>
          </a:p>
          <a:p>
            <a:pPr lvl="1">
              <a:defRPr/>
            </a:pPr>
            <a:r>
              <a:rPr lang="en-GB" sz="2000" dirty="0" smtClean="0">
                <a:latin typeface="+mj-lt"/>
              </a:rPr>
              <a:t>“We operate our own quality system.  We have determined that formal accreditation is inappropriate to our company’s needs.”</a:t>
            </a:r>
          </a:p>
          <a:p>
            <a:pPr lvl="1">
              <a:defRPr/>
            </a:pPr>
            <a:endParaRPr lang="en-GB" sz="2000" dirty="0" smtClean="0">
              <a:latin typeface="+mj-lt"/>
            </a:endParaRPr>
          </a:p>
          <a:p>
            <a:pPr>
              <a:buFont typeface="Wingdings" pitchFamily="2" charset="2"/>
              <a:buNone/>
              <a:defRPr/>
            </a:pPr>
            <a:r>
              <a:rPr lang="en-GB" sz="2000" dirty="0" smtClean="0">
                <a:solidFill>
                  <a:srgbClr val="FF0000"/>
                </a:solidFill>
                <a:latin typeface="+mj-lt"/>
              </a:rPr>
              <a:t>	</a:t>
            </a:r>
            <a:r>
              <a:rPr lang="en-GB" sz="2000" b="1" dirty="0" smtClean="0">
                <a:solidFill>
                  <a:srgbClr val="FF0000"/>
                </a:solidFill>
                <a:latin typeface="+mj-lt"/>
              </a:rPr>
              <a:t>Good Answer:</a:t>
            </a:r>
          </a:p>
          <a:p>
            <a:pPr lvl="1">
              <a:buFont typeface="Wingdings" pitchFamily="2" charset="2"/>
              <a:buChar char="§"/>
              <a:defRPr/>
            </a:pPr>
            <a:r>
              <a:rPr lang="en-GB" sz="2000" dirty="0" smtClean="0">
                <a:latin typeface="+mj-lt"/>
              </a:rPr>
              <a:t>“We regard quality as a vitally important part of our business activity and we operate a comprehensive and strict internal quality assurance process covering all aspects of our business activity (details can be found in Appendix 2). We are committed to a process of continuous improvement and we are in the process of applying for ISO 9001 (we expect to be assessed in May of this year)”  	</a:t>
            </a:r>
          </a:p>
        </p:txBody>
      </p:sp>
      <p:sp>
        <p:nvSpPr>
          <p:cNvPr id="5" name="Title 1"/>
          <p:cNvSpPr>
            <a:spLocks noGrp="1"/>
          </p:cNvSpPr>
          <p:nvPr>
            <p:ph type="title"/>
          </p:nvPr>
        </p:nvSpPr>
        <p:spPr/>
        <p:txBody>
          <a:bodyPr/>
          <a:lstStyle/>
          <a:p>
            <a:pPr>
              <a:defRPr/>
            </a:pPr>
            <a:r>
              <a:rPr lang="en-GB" b="1" dirty="0" smtClean="0">
                <a:solidFill>
                  <a:srgbClr val="7030A0"/>
                </a:solidFill>
              </a:rPr>
              <a:t>Accentuate the Positive</a:t>
            </a:r>
            <a:endParaRPr lang="en-GB" b="1" dirty="0">
              <a:solidFill>
                <a:srgbClr val="7030A0"/>
              </a:solidFill>
            </a:endParaRPr>
          </a:p>
        </p:txBody>
      </p:sp>
      <p:pic>
        <p:nvPicPr>
          <p:cNvPr id="8194" name="Picture 2" descr="C:\Users\db369\AppData\Local\Microsoft\Windows\Temporary Internet Files\Content.IE5\EVU3CETA\MM900185588[2].gif"/>
          <p:cNvPicPr>
            <a:picLocks noChangeAspect="1" noChangeArrowheads="1" noCrop="1"/>
          </p:cNvPicPr>
          <p:nvPr/>
        </p:nvPicPr>
        <p:blipFill>
          <a:blip r:embed="rId2" cstate="print"/>
          <a:srcRect/>
          <a:stretch>
            <a:fillRect/>
          </a:stretch>
        </p:blipFill>
        <p:spPr bwMode="auto">
          <a:xfrm>
            <a:off x="4139952" y="5866277"/>
            <a:ext cx="435769" cy="352425"/>
          </a:xfrm>
          <a:prstGeom prst="rect">
            <a:avLst/>
          </a:prstGeom>
          <a:noFill/>
        </p:spPr>
      </p:pic>
    </p:spTree>
    <p:extLst>
      <p:ext uri="{BB962C8B-B14F-4D97-AF65-F5344CB8AC3E}">
        <p14:creationId xmlns:p14="http://schemas.microsoft.com/office/powerpoint/2010/main" val="1266536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marL="457200" indent="-457200">
              <a:defRPr/>
            </a:pPr>
            <a:r>
              <a:rPr lang="en-GB" b="1" dirty="0" smtClean="0">
                <a:solidFill>
                  <a:srgbClr val="7030A0"/>
                </a:solidFill>
              </a:rPr>
              <a:t>Some final thoughts</a:t>
            </a:r>
          </a:p>
        </p:txBody>
      </p:sp>
      <p:sp>
        <p:nvSpPr>
          <p:cNvPr id="41986" name="Content Placeholder 2"/>
          <p:cNvSpPr>
            <a:spLocks noGrp="1"/>
          </p:cNvSpPr>
          <p:nvPr>
            <p:ph idx="1"/>
          </p:nvPr>
        </p:nvSpPr>
        <p:spPr>
          <a:xfrm>
            <a:off x="378708" y="1700808"/>
            <a:ext cx="8258175" cy="4233068"/>
          </a:xfrm>
        </p:spPr>
        <p:txBody>
          <a:bodyPr>
            <a:normAutofit fontScale="77500" lnSpcReduction="20000"/>
          </a:bodyPr>
          <a:lstStyle/>
          <a:p>
            <a:pPr marL="457200" indent="-457200">
              <a:defRPr/>
            </a:pPr>
            <a:endParaRPr lang="en-GB" sz="3000" dirty="0" smtClean="0"/>
          </a:p>
          <a:p>
            <a:pPr>
              <a:defRPr/>
            </a:pPr>
            <a:r>
              <a:rPr lang="en-GB" sz="3000" dirty="0" smtClean="0"/>
              <a:t>Be clear about when to bid and not to bid</a:t>
            </a:r>
          </a:p>
          <a:p>
            <a:pPr>
              <a:defRPr/>
            </a:pPr>
            <a:endParaRPr lang="en-GB" sz="3000" dirty="0" smtClean="0"/>
          </a:p>
          <a:p>
            <a:pPr>
              <a:defRPr/>
            </a:pPr>
            <a:r>
              <a:rPr lang="en-GB" sz="3000" dirty="0" smtClean="0"/>
              <a:t>Find out who your competitors are </a:t>
            </a:r>
          </a:p>
          <a:p>
            <a:pPr>
              <a:defRPr/>
            </a:pPr>
            <a:endParaRPr lang="en-GB" sz="3000" dirty="0" smtClean="0"/>
          </a:p>
          <a:p>
            <a:pPr>
              <a:defRPr/>
            </a:pPr>
            <a:r>
              <a:rPr lang="en-GB" sz="3000" dirty="0" smtClean="0"/>
              <a:t>Make early decisions about whether to go solo/consortium/subcontract</a:t>
            </a:r>
          </a:p>
          <a:p>
            <a:pPr>
              <a:defRPr/>
            </a:pPr>
            <a:endParaRPr lang="en-GB" sz="3000" dirty="0" smtClean="0"/>
          </a:p>
          <a:p>
            <a:pPr>
              <a:defRPr/>
            </a:pPr>
            <a:r>
              <a:rPr lang="en-GB" sz="3000" dirty="0" smtClean="0"/>
              <a:t>Understand what the buyer is looking for and bespoke bid accordingly </a:t>
            </a:r>
          </a:p>
          <a:p>
            <a:pPr>
              <a:defRPr/>
            </a:pPr>
            <a:endParaRPr lang="en-GB" sz="3000" dirty="0" smtClean="0"/>
          </a:p>
          <a:p>
            <a:pPr>
              <a:defRPr/>
            </a:pPr>
            <a:r>
              <a:rPr lang="en-GB" sz="3000" dirty="0" smtClean="0"/>
              <a:t>Remember you do not have to go it alone</a:t>
            </a:r>
            <a:endParaRPr lang="en-GB" sz="2000" dirty="0" smtClean="0">
              <a:latin typeface="Arial" charset="0"/>
            </a:endParaRPr>
          </a:p>
        </p:txBody>
      </p:sp>
      <p:pic>
        <p:nvPicPr>
          <p:cNvPr id="9219" name="Picture 3" descr="C:\Users\db369\AppData\Local\Microsoft\Windows\Temporary Internet Files\Content.IE5\7DK3B4WK\MC900434389[1].wmf"/>
          <p:cNvPicPr>
            <a:picLocks noChangeAspect="1" noChangeArrowheads="1"/>
          </p:cNvPicPr>
          <p:nvPr/>
        </p:nvPicPr>
        <p:blipFill>
          <a:blip r:embed="rId2" cstate="print"/>
          <a:srcRect/>
          <a:stretch>
            <a:fillRect/>
          </a:stretch>
        </p:blipFill>
        <p:spPr bwMode="auto">
          <a:xfrm>
            <a:off x="7197313" y="332656"/>
            <a:ext cx="1417926" cy="1762458"/>
          </a:xfrm>
          <a:prstGeom prst="rect">
            <a:avLst/>
          </a:prstGeom>
          <a:noFill/>
        </p:spPr>
      </p:pic>
    </p:spTree>
    <p:extLst>
      <p:ext uri="{BB962C8B-B14F-4D97-AF65-F5344CB8AC3E}">
        <p14:creationId xmlns:p14="http://schemas.microsoft.com/office/powerpoint/2010/main" val="41434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1700808"/>
            <a:ext cx="9144000" cy="2522662"/>
          </a:xfrm>
        </p:spPr>
        <p:txBody>
          <a:bodyPr>
            <a:normAutofit/>
          </a:bodyPr>
          <a:lstStyle/>
          <a:p>
            <a:pPr algn="l"/>
            <a:r>
              <a:rPr lang="en-GB" b="1" dirty="0" smtClean="0">
                <a:solidFill>
                  <a:schemeClr val="accent5">
                    <a:lumMod val="75000"/>
                  </a:schemeClr>
                </a:solidFill>
              </a:rPr>
              <a:t>Procurement at the University of Kent</a:t>
            </a:r>
            <a:endParaRPr lang="en-GB" b="1" dirty="0">
              <a:solidFill>
                <a:schemeClr val="accent5">
                  <a:lumMod val="75000"/>
                </a:schemeClr>
              </a:solidFill>
            </a:endParaRPr>
          </a:p>
        </p:txBody>
      </p:sp>
      <p:sp>
        <p:nvSpPr>
          <p:cNvPr id="5" name="Subtitle 4"/>
          <p:cNvSpPr>
            <a:spLocks noGrp="1"/>
          </p:cNvSpPr>
          <p:nvPr>
            <p:ph type="subTitle" idx="1"/>
          </p:nvPr>
        </p:nvSpPr>
        <p:spPr>
          <a:xfrm>
            <a:off x="498765" y="3619975"/>
            <a:ext cx="6858000" cy="1655762"/>
          </a:xfrm>
        </p:spPr>
        <p:txBody>
          <a:bodyPr/>
          <a:lstStyle/>
          <a:p>
            <a:endParaRPr lang="en-GB" dirty="0" smtClean="0"/>
          </a:p>
          <a:p>
            <a:endParaRPr lang="en-GB" dirty="0" smtClean="0"/>
          </a:p>
          <a:p>
            <a:pPr algn="l"/>
            <a:r>
              <a:rPr lang="en-GB" dirty="0" smtClean="0"/>
              <a:t>Presented by Don Bowman MCIPS</a:t>
            </a:r>
            <a:endParaRPr lang="en-GB" dirty="0"/>
          </a:p>
        </p:txBody>
      </p:sp>
      <p:sp>
        <p:nvSpPr>
          <p:cNvPr id="3" name="Slide Number Placeholder 2"/>
          <p:cNvSpPr>
            <a:spLocks noGrp="1"/>
          </p:cNvSpPr>
          <p:nvPr>
            <p:ph type="sldNum" sz="quarter" idx="12"/>
          </p:nvPr>
        </p:nvSpPr>
        <p:spPr/>
        <p:txBody>
          <a:bodyPr/>
          <a:lstStyle/>
          <a:p>
            <a:fld id="{EED41B72-362A-41EE-A5FA-B04F317BE58C}" type="slidenum">
              <a:rPr lang="en-GB" smtClean="0">
                <a:solidFill>
                  <a:prstClr val="black">
                    <a:tint val="75000"/>
                  </a:prstClr>
                </a:solidFill>
              </a:rPr>
              <a:pPr/>
              <a:t>4</a:t>
            </a:fld>
            <a:endParaRPr lang="en-GB" dirty="0">
              <a:solidFill>
                <a:prstClr val="black">
                  <a:tint val="75000"/>
                </a:prstClr>
              </a:solidFill>
            </a:endParaRPr>
          </a:p>
        </p:txBody>
      </p:sp>
      <p:pic>
        <p:nvPicPr>
          <p:cNvPr id="6" name="Picture 5" descr="campus-canterbury-cathedral-228x300.jpg"/>
          <p:cNvPicPr>
            <a:picLocks noChangeAspect="1"/>
          </p:cNvPicPr>
          <p:nvPr/>
        </p:nvPicPr>
        <p:blipFill>
          <a:blip r:embed="rId2" cstate="print"/>
          <a:stretch>
            <a:fillRect/>
          </a:stretch>
        </p:blipFill>
        <p:spPr>
          <a:xfrm>
            <a:off x="6966729" y="1202553"/>
            <a:ext cx="2177271" cy="4840878"/>
          </a:xfrm>
          <a:prstGeom prst="rect">
            <a:avLst/>
          </a:prstGeom>
        </p:spPr>
      </p:pic>
      <p:pic>
        <p:nvPicPr>
          <p:cNvPr id="20482" name="Picture 2" descr="https://encrypted-tbn1.gstatic.com/images?q=tbn:ANd9GcSGMU0TmjL8-GYWkGZ8Xr83P9ofO261oWuS2BTxrVH57rprrCFSXA">
            <a:hlinkClick r:id="rId3"/>
          </p:cNvPr>
          <p:cNvPicPr>
            <a:picLocks noChangeAspect="1" noChangeArrowheads="1"/>
          </p:cNvPicPr>
          <p:nvPr/>
        </p:nvPicPr>
        <p:blipFill>
          <a:blip r:embed="rId4" cstate="print"/>
          <a:srcRect/>
          <a:stretch>
            <a:fillRect/>
          </a:stretch>
        </p:blipFill>
        <p:spPr bwMode="auto">
          <a:xfrm>
            <a:off x="1" y="3"/>
            <a:ext cx="3927764" cy="1180407"/>
          </a:xfrm>
          <a:prstGeom prst="rect">
            <a:avLst/>
          </a:prstGeom>
          <a:noFill/>
        </p:spPr>
      </p:pic>
    </p:spTree>
    <p:extLst>
      <p:ext uri="{BB962C8B-B14F-4D97-AF65-F5344CB8AC3E}">
        <p14:creationId xmlns:p14="http://schemas.microsoft.com/office/powerpoint/2010/main" val="3579411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Some final thoughts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 preparing bids recognise that nothing less than a professional approach will suffice</a:t>
            </a:r>
          </a:p>
          <a:p>
            <a:endParaRPr lang="en-GB" dirty="0" smtClean="0"/>
          </a:p>
          <a:p>
            <a:r>
              <a:rPr lang="en-GB" dirty="0" smtClean="0"/>
              <a:t>Always answer the question asked!</a:t>
            </a:r>
          </a:p>
          <a:p>
            <a:endParaRPr lang="en-GB" dirty="0" smtClean="0"/>
          </a:p>
          <a:p>
            <a:r>
              <a:rPr lang="en-GB" dirty="0" smtClean="0"/>
              <a:t>Think about why the question is asked and answer to meet this need</a:t>
            </a:r>
          </a:p>
          <a:p>
            <a:endParaRPr lang="en-GB" dirty="0" smtClean="0"/>
          </a:p>
          <a:p>
            <a:r>
              <a:rPr lang="en-GB" dirty="0" smtClean="0"/>
              <a:t>What are they looking for?</a:t>
            </a:r>
          </a:p>
          <a:p>
            <a:endParaRPr lang="en-GB" dirty="0" smtClean="0"/>
          </a:p>
          <a:p>
            <a:r>
              <a:rPr lang="en-GB" dirty="0" smtClean="0"/>
              <a:t>Stick to any word limits</a:t>
            </a:r>
          </a:p>
          <a:p>
            <a:pPr marL="457200" indent="-457200">
              <a:defRPr/>
            </a:pPr>
            <a:endParaRPr lang="en-GB" dirty="0" smtClean="0">
              <a:latin typeface="Arial" charset="0"/>
            </a:endParaRPr>
          </a:p>
          <a:p>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40</a:t>
            </a:fld>
            <a:endParaRPr lang="en-GB">
              <a:solidFill>
                <a:prstClr val="black">
                  <a:tint val="75000"/>
                </a:prstClr>
              </a:solidFill>
            </a:endParaRPr>
          </a:p>
        </p:txBody>
      </p:sp>
      <p:pic>
        <p:nvPicPr>
          <p:cNvPr id="19458" name="Picture 2" descr="C:\Users\db369\AppData\Local\Microsoft\Windows\Temporary Internet Files\Content.IE5\S02AJEW9\MC900286930[1].wmf"/>
          <p:cNvPicPr>
            <a:picLocks noChangeAspect="1" noChangeArrowheads="1"/>
          </p:cNvPicPr>
          <p:nvPr/>
        </p:nvPicPr>
        <p:blipFill>
          <a:blip r:embed="rId2" cstate="print"/>
          <a:srcRect/>
          <a:stretch>
            <a:fillRect/>
          </a:stretch>
        </p:blipFill>
        <p:spPr bwMode="auto">
          <a:xfrm>
            <a:off x="5580112" y="4581128"/>
            <a:ext cx="1599068" cy="1758889"/>
          </a:xfrm>
          <a:prstGeom prst="rect">
            <a:avLst/>
          </a:prstGeom>
          <a:noFill/>
        </p:spPr>
      </p:pic>
    </p:spTree>
    <p:extLst>
      <p:ext uri="{BB962C8B-B14F-4D97-AF65-F5344CB8AC3E}">
        <p14:creationId xmlns:p14="http://schemas.microsoft.com/office/powerpoint/2010/main" val="616764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5400" b="1" dirty="0" smtClean="0">
                <a:solidFill>
                  <a:srgbClr val="C00000"/>
                </a:solidFill>
              </a:rPr>
              <a:t>Questions</a:t>
            </a:r>
            <a:endParaRPr lang="en-GB" dirty="0">
              <a:solidFill>
                <a:srgbClr val="C00000"/>
              </a:solidFill>
            </a:endParaRPr>
          </a:p>
        </p:txBody>
      </p:sp>
      <p:sp>
        <p:nvSpPr>
          <p:cNvPr id="5" name="Content Placeholder 4"/>
          <p:cNvSpPr>
            <a:spLocks noGrp="1"/>
          </p:cNvSpPr>
          <p:nvPr>
            <p:ph idx="1"/>
          </p:nvPr>
        </p:nvSpPr>
        <p:spPr>
          <a:xfrm>
            <a:off x="0" y="1825625"/>
            <a:ext cx="9144000" cy="4195663"/>
          </a:xfrm>
        </p:spPr>
        <p:txBody>
          <a:bodyPr>
            <a:normAutofit lnSpcReduction="10000"/>
          </a:bodyPr>
          <a:lstStyle/>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lgn="ctr">
              <a:buNone/>
            </a:pPr>
            <a:r>
              <a:rPr lang="en-GB" dirty="0" smtClean="0"/>
              <a:t>d.bowman@kent.ac.uk</a:t>
            </a:r>
            <a:endParaRPr lang="en-GB" dirty="0"/>
          </a:p>
        </p:txBody>
      </p:sp>
      <p:sp>
        <p:nvSpPr>
          <p:cNvPr id="2" name="Slide Number Placeholder 1"/>
          <p:cNvSpPr>
            <a:spLocks noGrp="1"/>
          </p:cNvSpPr>
          <p:nvPr>
            <p:ph type="sldNum" sz="quarter" idx="12"/>
          </p:nvPr>
        </p:nvSpPr>
        <p:spPr/>
        <p:txBody>
          <a:bodyPr/>
          <a:lstStyle/>
          <a:p>
            <a:fld id="{EED41B72-362A-41EE-A5FA-B04F317BE58C}" type="slidenum">
              <a:rPr lang="en-GB" smtClean="0">
                <a:solidFill>
                  <a:prstClr val="black">
                    <a:tint val="75000"/>
                  </a:prstClr>
                </a:solidFill>
              </a:rPr>
              <a:pPr/>
              <a:t>41</a:t>
            </a:fld>
            <a:endParaRPr lang="en-GB">
              <a:solidFill>
                <a:prstClr val="black">
                  <a:tint val="75000"/>
                </a:prstClr>
              </a:solidFill>
            </a:endParaRPr>
          </a:p>
        </p:txBody>
      </p:sp>
      <p:pic>
        <p:nvPicPr>
          <p:cNvPr id="9218" name="Picture 2" descr="C:\Users\db369\AppData\Local\Microsoft\Windows\Temporary Internet Files\Content.IE5\7DK3B4WK\MC900441498[1].png"/>
          <p:cNvPicPr>
            <a:picLocks noChangeAspect="1" noChangeArrowheads="1"/>
          </p:cNvPicPr>
          <p:nvPr/>
        </p:nvPicPr>
        <p:blipFill>
          <a:blip r:embed="rId2" cstate="print"/>
          <a:srcRect/>
          <a:stretch>
            <a:fillRect/>
          </a:stretch>
        </p:blipFill>
        <p:spPr bwMode="auto">
          <a:xfrm>
            <a:off x="2987824" y="1700808"/>
            <a:ext cx="3161965" cy="3110332"/>
          </a:xfrm>
          <a:prstGeom prst="rect">
            <a:avLst/>
          </a:prstGeom>
          <a:noFill/>
        </p:spPr>
      </p:pic>
    </p:spTree>
    <p:extLst>
      <p:ext uri="{BB962C8B-B14F-4D97-AF65-F5344CB8AC3E}">
        <p14:creationId xmlns:p14="http://schemas.microsoft.com/office/powerpoint/2010/main" val="1902587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3863"/>
            <a:ext cx="9144000" cy="2231380"/>
          </a:xfrm>
          <a:prstGeom prst="rect">
            <a:avLst/>
          </a:prstGeom>
          <a:noFill/>
        </p:spPr>
        <p:txBody>
          <a:bodyPr wrap="square" rtlCol="0">
            <a:spAutoFit/>
          </a:bodyPr>
          <a:lstStyle/>
          <a:p>
            <a:pPr algn="ctr"/>
            <a:r>
              <a:rPr lang="en-GB" sz="11500" b="1" dirty="0" smtClean="0">
                <a:solidFill>
                  <a:schemeClr val="accent5">
                    <a:lumMod val="75000"/>
                  </a:schemeClr>
                </a:solidFill>
              </a:rPr>
              <a:t>Selena Stray</a:t>
            </a:r>
            <a:br>
              <a:rPr lang="en-GB" sz="11500" b="1" dirty="0" smtClean="0">
                <a:solidFill>
                  <a:schemeClr val="accent5">
                    <a:lumMod val="75000"/>
                  </a:schemeClr>
                </a:solidFill>
              </a:rPr>
            </a:br>
            <a:r>
              <a:rPr lang="en-GB" sz="2400" i="1" dirty="0" smtClean="0"/>
              <a:t>Deputy Category Manager, Kent County Council</a:t>
            </a:r>
            <a:endParaRPr lang="en-GB" sz="2400" i="1" dirty="0"/>
          </a:p>
        </p:txBody>
      </p:sp>
    </p:spTree>
    <p:extLst>
      <p:ext uri="{BB962C8B-B14F-4D97-AF65-F5344CB8AC3E}">
        <p14:creationId xmlns:p14="http://schemas.microsoft.com/office/powerpoint/2010/main" val="122846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108" y="2564904"/>
            <a:ext cx="7772400" cy="1470025"/>
          </a:xfrm>
        </p:spPr>
        <p:txBody>
          <a:bodyPr/>
          <a:lstStyle/>
          <a:p>
            <a:r>
              <a:rPr lang="en-GB" b="1" dirty="0" smtClean="0">
                <a:solidFill>
                  <a:schemeClr val="tx2"/>
                </a:solidFill>
              </a:rPr>
              <a:t>SME Procurement Exchange</a:t>
            </a:r>
            <a:endParaRPr lang="en-GB" b="1" dirty="0">
              <a:solidFill>
                <a:schemeClr val="tx2"/>
              </a:solidFill>
            </a:endParaRPr>
          </a:p>
        </p:txBody>
      </p:sp>
      <p:sp>
        <p:nvSpPr>
          <p:cNvPr id="3" name="Subtitle 2"/>
          <p:cNvSpPr>
            <a:spLocks noGrp="1"/>
          </p:cNvSpPr>
          <p:nvPr>
            <p:ph type="subTitle" idx="1"/>
          </p:nvPr>
        </p:nvSpPr>
        <p:spPr>
          <a:xfrm>
            <a:off x="611560" y="4437112"/>
            <a:ext cx="7920880" cy="1752600"/>
          </a:xfrm>
        </p:spPr>
        <p:txBody>
          <a:bodyPr>
            <a:normAutofit/>
          </a:bodyPr>
          <a:lstStyle/>
          <a:p>
            <a:r>
              <a:rPr lang="en-GB" sz="2200" b="1" dirty="0" smtClean="0">
                <a:solidFill>
                  <a:schemeClr val="tx1"/>
                </a:solidFill>
              </a:rPr>
              <a:t>Selena Stray </a:t>
            </a:r>
          </a:p>
          <a:p>
            <a:r>
              <a:rPr lang="en-GB" sz="2200" b="1" dirty="0" smtClean="0">
                <a:solidFill>
                  <a:schemeClr val="tx1"/>
                </a:solidFill>
              </a:rPr>
              <a:t>Deputy Category Manager for Construction &amp; Maintenance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2656"/>
            <a:ext cx="310696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230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648072"/>
          </a:xfrm>
        </p:spPr>
        <p:txBody>
          <a:bodyPr>
            <a:normAutofit/>
          </a:bodyPr>
          <a:lstStyle/>
          <a:p>
            <a:r>
              <a:rPr lang="en-GB" sz="3000" b="1" dirty="0" smtClean="0">
                <a:solidFill>
                  <a:schemeClr val="tx2"/>
                </a:solidFill>
              </a:rPr>
              <a:t>Strategic Sourcing and Procurement</a:t>
            </a:r>
            <a:endParaRPr lang="en-GB" sz="3000" b="1"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593487"/>
              </p:ext>
            </p:extLst>
          </p:nvPr>
        </p:nvGraphicFramePr>
        <p:xfrm>
          <a:off x="457200" y="2349500"/>
          <a:ext cx="8229600" cy="377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116632"/>
            <a:ext cx="2458896" cy="15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559" y="5938247"/>
            <a:ext cx="8208912" cy="553998"/>
          </a:xfrm>
          <a:prstGeom prst="rect">
            <a:avLst/>
          </a:prstGeom>
          <a:noFill/>
        </p:spPr>
        <p:txBody>
          <a:bodyPr wrap="square" rtlCol="0">
            <a:spAutoFit/>
          </a:bodyPr>
          <a:lstStyle/>
          <a:p>
            <a:pPr algn="ctr"/>
            <a:r>
              <a:rPr lang="en-GB" sz="3000" b="1" dirty="0">
                <a:solidFill>
                  <a:prstClr val="black"/>
                </a:solidFill>
                <a:hlinkClick r:id="rId9"/>
              </a:rPr>
              <a:t>procurement@kent.gov.uk</a:t>
            </a:r>
            <a:endParaRPr lang="en-GB" sz="3000" b="1" dirty="0">
              <a:solidFill>
                <a:prstClr val="black"/>
              </a:solidFill>
            </a:endParaRPr>
          </a:p>
        </p:txBody>
      </p:sp>
    </p:spTree>
    <p:extLst>
      <p:ext uri="{BB962C8B-B14F-4D97-AF65-F5344CB8AC3E}">
        <p14:creationId xmlns:p14="http://schemas.microsoft.com/office/powerpoint/2010/main" val="2988728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62500" lnSpcReduction="20000"/>
          </a:bodyPr>
          <a:lstStyle/>
          <a:p>
            <a:pPr marL="0" indent="0" algn="ctr">
              <a:buNone/>
            </a:pPr>
            <a:endParaRPr lang="en-GB" b="1" dirty="0" smtClean="0"/>
          </a:p>
          <a:p>
            <a:pPr marL="0" indent="0" algn="ctr">
              <a:buNone/>
            </a:pPr>
            <a:r>
              <a:rPr lang="en-GB" sz="3900" b="1" dirty="0" smtClean="0">
                <a:solidFill>
                  <a:schemeClr val="tx2"/>
                </a:solidFill>
              </a:rPr>
              <a:t>www.kentbusinessportal.org.uk</a:t>
            </a:r>
          </a:p>
          <a:p>
            <a:endParaRPr lang="en-GB" dirty="0"/>
          </a:p>
          <a:p>
            <a:r>
              <a:rPr lang="en-GB" dirty="0" smtClean="0"/>
              <a:t>The portal </a:t>
            </a:r>
            <a:r>
              <a:rPr lang="en-GB" dirty="0"/>
              <a:t>allows the sharing of information about existing contracts and forthcoming tendering opportunities across councils in the Kent </a:t>
            </a:r>
            <a:r>
              <a:rPr lang="en-GB" dirty="0" smtClean="0"/>
              <a:t>area</a:t>
            </a:r>
            <a:br>
              <a:rPr lang="en-GB" dirty="0" smtClean="0"/>
            </a:br>
            <a:endParaRPr lang="en-GB" dirty="0"/>
          </a:p>
          <a:p>
            <a:r>
              <a:rPr lang="en-GB" dirty="0" smtClean="0"/>
              <a:t>You can register for free </a:t>
            </a:r>
            <a:r>
              <a:rPr lang="en-GB" dirty="0"/>
              <a:t>to receive email notifications of </a:t>
            </a:r>
            <a:r>
              <a:rPr lang="en-GB" dirty="0" smtClean="0"/>
              <a:t>opportunities</a:t>
            </a:r>
            <a:br>
              <a:rPr lang="en-GB" dirty="0" smtClean="0"/>
            </a:br>
            <a:endParaRPr lang="en-GB" dirty="0"/>
          </a:p>
          <a:p>
            <a:r>
              <a:rPr lang="en-GB" dirty="0" smtClean="0"/>
              <a:t>You can view </a:t>
            </a:r>
            <a:r>
              <a:rPr lang="en-GB" dirty="0"/>
              <a:t>current contract opportunities advertised by the participating </a:t>
            </a:r>
            <a:r>
              <a:rPr lang="en-GB" dirty="0" smtClean="0"/>
              <a:t>authorities</a:t>
            </a:r>
            <a:br>
              <a:rPr lang="en-GB" dirty="0" smtClean="0"/>
            </a:br>
            <a:endParaRPr lang="en-GB" dirty="0"/>
          </a:p>
          <a:p>
            <a:r>
              <a:rPr lang="en-GB" dirty="0" smtClean="0"/>
              <a:t>You can view </a:t>
            </a:r>
            <a:r>
              <a:rPr lang="en-GB" dirty="0"/>
              <a:t>the contacts currently let by the participating </a:t>
            </a:r>
            <a:r>
              <a:rPr lang="en-GB" dirty="0" smtClean="0"/>
              <a:t>authorities</a:t>
            </a:r>
            <a:endParaRPr lang="en-GB" dirty="0"/>
          </a:p>
        </p:txBody>
      </p:sp>
      <p:pic>
        <p:nvPicPr>
          <p:cNvPr id="4" name="Picture 3"/>
          <p:cNvPicPr/>
          <p:nvPr/>
        </p:nvPicPr>
        <p:blipFill rotWithShape="1">
          <a:blip r:embed="rId3">
            <a:extLst>
              <a:ext uri="{28A0092B-C50C-407E-A947-70E740481C1C}">
                <a14:useLocalDpi xmlns:a14="http://schemas.microsoft.com/office/drawing/2010/main" val="0"/>
              </a:ext>
            </a:extLst>
          </a:blip>
          <a:srcRect l="12429" t="13043" r="13472" b="73411"/>
          <a:stretch/>
        </p:blipFill>
        <p:spPr bwMode="auto">
          <a:xfrm>
            <a:off x="467544" y="404664"/>
            <a:ext cx="8208912"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452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Participating Authorities</a:t>
            </a:r>
            <a:r>
              <a:rPr lang="en-GB" dirty="0"/>
              <a:t/>
            </a:r>
            <a:br>
              <a:rPr lang="en-GB" dirty="0"/>
            </a:br>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1574" t="52083" r="22700" b="6647"/>
          <a:stretch/>
        </p:blipFill>
        <p:spPr bwMode="auto">
          <a:xfrm>
            <a:off x="539552" y="1513384"/>
            <a:ext cx="8005737" cy="4099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1393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How The Kent County Council Advertise Opportunities</a:t>
            </a:r>
            <a:endParaRPr lang="en-GB" b="1" dirty="0">
              <a:solidFill>
                <a:schemeClr val="tx2"/>
              </a:solidFill>
            </a:endParaRPr>
          </a:p>
        </p:txBody>
      </p:sp>
      <p:sp>
        <p:nvSpPr>
          <p:cNvPr id="3" name="Content Placeholder 2"/>
          <p:cNvSpPr>
            <a:spLocks noGrp="1"/>
          </p:cNvSpPr>
          <p:nvPr>
            <p:ph idx="1"/>
          </p:nvPr>
        </p:nvSpPr>
        <p:spPr>
          <a:xfrm>
            <a:off x="395536" y="1916832"/>
            <a:ext cx="8229600" cy="4525963"/>
          </a:xfrm>
        </p:spPr>
        <p:txBody>
          <a:bodyPr>
            <a:normAutofit fontScale="85000" lnSpcReduction="10000"/>
          </a:bodyPr>
          <a:lstStyle/>
          <a:p>
            <a:r>
              <a:rPr lang="en-GB" dirty="0"/>
              <a:t>T</a:t>
            </a:r>
            <a:r>
              <a:rPr lang="en-GB" dirty="0" smtClean="0"/>
              <a:t>enders with an estimated contract value of over £50 thousand are advertised on the Kent Business Portal under the section  “Current Opportunities”</a:t>
            </a:r>
            <a:br>
              <a:rPr lang="en-GB" dirty="0" smtClean="0"/>
            </a:br>
            <a:endParaRPr lang="en-GB" dirty="0" smtClean="0"/>
          </a:p>
          <a:p>
            <a:r>
              <a:rPr lang="en-GB" dirty="0"/>
              <a:t>Tenders with an estimated contract value of over £50 thousand are advertised on the </a:t>
            </a:r>
            <a:r>
              <a:rPr lang="en-GB" dirty="0" smtClean="0"/>
              <a:t>Contracts Finder</a:t>
            </a:r>
          </a:p>
          <a:p>
            <a:endParaRPr lang="en-GB" dirty="0" smtClean="0"/>
          </a:p>
          <a:p>
            <a:r>
              <a:rPr lang="en-GB" dirty="0" smtClean="0"/>
              <a:t>Tenders with an estimated contract value of over the EU Thresholds are advertised on the Kent Business Portal, Contracts Finder and in the European Journal</a:t>
            </a:r>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985272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2"/>
                </a:solidFill>
              </a:rPr>
              <a:t>How The Kent County Council </a:t>
            </a:r>
            <a:r>
              <a:rPr lang="en-GB" b="1" dirty="0" smtClean="0">
                <a:solidFill>
                  <a:schemeClr val="tx2"/>
                </a:solidFill>
              </a:rPr>
              <a:t>Publicise Contracts</a:t>
            </a:r>
            <a:endParaRPr lang="en-GB" b="1" dirty="0">
              <a:solidFill>
                <a:schemeClr val="tx2"/>
              </a:solidFill>
            </a:endParaRPr>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r>
              <a:rPr lang="en-GB" dirty="0" smtClean="0"/>
              <a:t>Contracts with a value of over £50 thousand are publicised on;</a:t>
            </a:r>
          </a:p>
          <a:p>
            <a:pPr lvl="1"/>
            <a:r>
              <a:rPr lang="en-GB" sz="3200" dirty="0" smtClean="0"/>
              <a:t>Kent Business Portal “Contract Store”</a:t>
            </a:r>
          </a:p>
          <a:p>
            <a:pPr lvl="1"/>
            <a:r>
              <a:rPr lang="en-GB" sz="3200" dirty="0" smtClean="0"/>
              <a:t>Contracts Finder</a:t>
            </a:r>
            <a:r>
              <a:rPr lang="en-GB" dirty="0" smtClean="0"/>
              <a:t/>
            </a:r>
            <a:br>
              <a:rPr lang="en-GB" dirty="0" smtClean="0"/>
            </a:br>
            <a:endParaRPr lang="en-GB" dirty="0" smtClean="0"/>
          </a:p>
          <a:p>
            <a:endParaRPr lang="en-GB" dirty="0"/>
          </a:p>
        </p:txBody>
      </p:sp>
    </p:spTree>
    <p:extLst>
      <p:ext uri="{BB962C8B-B14F-4D97-AF65-F5344CB8AC3E}">
        <p14:creationId xmlns:p14="http://schemas.microsoft.com/office/powerpoint/2010/main" val="3362951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1143000"/>
          </a:xfrm>
        </p:spPr>
        <p:txBody>
          <a:bodyPr>
            <a:normAutofit fontScale="90000"/>
          </a:bodyPr>
          <a:lstStyle/>
          <a:p>
            <a:r>
              <a:rPr lang="en-GB" b="1" dirty="0" smtClean="0">
                <a:solidFill>
                  <a:schemeClr val="tx2"/>
                </a:solidFill>
              </a:rPr>
              <a:t>Kent County Council Property Department Contracts</a:t>
            </a:r>
            <a:endParaRPr lang="en-GB" b="1" dirty="0">
              <a:solidFill>
                <a:schemeClr val="tx2"/>
              </a:solidFill>
            </a:endParaRPr>
          </a:p>
        </p:txBody>
      </p:sp>
      <p:sp>
        <p:nvSpPr>
          <p:cNvPr id="3" name="Content Placeholder 2"/>
          <p:cNvSpPr>
            <a:spLocks noGrp="1"/>
          </p:cNvSpPr>
          <p:nvPr>
            <p:ph idx="1"/>
          </p:nvPr>
        </p:nvSpPr>
        <p:spPr>
          <a:xfrm>
            <a:off x="467544" y="3573016"/>
            <a:ext cx="8229600" cy="2769171"/>
          </a:xfrm>
        </p:spPr>
        <p:txBody>
          <a:bodyPr>
            <a:normAutofit/>
          </a:bodyPr>
          <a:lstStyle/>
          <a:p>
            <a:r>
              <a:rPr lang="en-GB" dirty="0" smtClean="0"/>
              <a:t>Total Facilities Management (3 Contracts)</a:t>
            </a:r>
            <a:endParaRPr lang="en-GB" dirty="0"/>
          </a:p>
          <a:p>
            <a:r>
              <a:rPr lang="en-GB" dirty="0"/>
              <a:t>Property Services Consultancy Framework</a:t>
            </a:r>
          </a:p>
          <a:p>
            <a:r>
              <a:rPr lang="en-GB" dirty="0" smtClean="0"/>
              <a:t>Principal Contractors Framework</a:t>
            </a:r>
          </a:p>
          <a:p>
            <a:r>
              <a:rPr lang="en-GB" dirty="0" smtClean="0"/>
              <a:t>Asbestos Services Framework</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4664"/>
            <a:ext cx="2458896" cy="15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26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78645"/>
          </a:xfrm>
          <a:noFill/>
          <a:ln>
            <a:noFill/>
          </a:ln>
        </p:spPr>
        <p:txBody>
          <a:bodyPr vert="horz" lIns="91440" tIns="45720" rIns="91440" bIns="45720" rtlCol="0" anchor="ctr">
            <a:normAutofit/>
          </a:bodyPr>
          <a:lstStyle/>
          <a:p>
            <a:r>
              <a:rPr lang="en-GB" b="1" dirty="0">
                <a:solidFill>
                  <a:schemeClr val="accent5">
                    <a:lumMod val="75000"/>
                  </a:schemeClr>
                </a:solidFill>
              </a:rPr>
              <a:t>Presenter : </a:t>
            </a:r>
            <a:r>
              <a:rPr lang="en-GB" b="1" dirty="0" smtClean="0">
                <a:solidFill>
                  <a:schemeClr val="accent5">
                    <a:lumMod val="75000"/>
                  </a:schemeClr>
                </a:solidFill>
              </a:rPr>
              <a:t>Don Bowman MCIPS</a:t>
            </a:r>
            <a:endParaRPr lang="en-GB" b="1" dirty="0">
              <a:solidFill>
                <a:schemeClr val="accent5">
                  <a:lumMod val="75000"/>
                </a:schemeClr>
              </a:solidFill>
            </a:endParaRPr>
          </a:p>
        </p:txBody>
      </p:sp>
      <p:sp>
        <p:nvSpPr>
          <p:cNvPr id="7" name="Content Placeholder 6"/>
          <p:cNvSpPr>
            <a:spLocks noGrp="1"/>
          </p:cNvSpPr>
          <p:nvPr>
            <p:ph sz="half" idx="1"/>
          </p:nvPr>
        </p:nvSpPr>
        <p:spPr>
          <a:xfrm>
            <a:off x="825105" y="1772820"/>
            <a:ext cx="7690247" cy="3588891"/>
          </a:xfrm>
        </p:spPr>
        <p:txBody>
          <a:bodyPr>
            <a:normAutofit fontScale="25000" lnSpcReduction="20000"/>
          </a:bodyPr>
          <a:lstStyle/>
          <a:p>
            <a:pPr>
              <a:lnSpc>
                <a:spcPct val="120000"/>
              </a:lnSpc>
              <a:spcBef>
                <a:spcPts val="648"/>
              </a:spcBef>
            </a:pPr>
            <a:endParaRPr lang="en-GB" sz="4000" dirty="0" smtClean="0"/>
          </a:p>
          <a:p>
            <a:pPr>
              <a:lnSpc>
                <a:spcPct val="120000"/>
              </a:lnSpc>
              <a:spcBef>
                <a:spcPts val="648"/>
              </a:spcBef>
            </a:pPr>
            <a:r>
              <a:rPr lang="en-GB" sz="11200" dirty="0" smtClean="0"/>
              <a:t>Member of Chartered Institute of Purchasing and Supply (MCIPS)</a:t>
            </a:r>
          </a:p>
          <a:p>
            <a:pPr>
              <a:lnSpc>
                <a:spcPct val="120000"/>
              </a:lnSpc>
              <a:spcBef>
                <a:spcPts val="648"/>
              </a:spcBef>
            </a:pPr>
            <a:endParaRPr lang="en-GB" sz="8000" dirty="0" smtClean="0"/>
          </a:p>
          <a:p>
            <a:pPr>
              <a:lnSpc>
                <a:spcPct val="120000"/>
              </a:lnSpc>
              <a:spcBef>
                <a:spcPts val="648"/>
              </a:spcBef>
            </a:pPr>
            <a:r>
              <a:rPr lang="en-GB" sz="11200" dirty="0" smtClean="0"/>
              <a:t>Head of Procurement - The University of Kent</a:t>
            </a:r>
          </a:p>
          <a:p>
            <a:pPr>
              <a:lnSpc>
                <a:spcPct val="120000"/>
              </a:lnSpc>
              <a:spcBef>
                <a:spcPts val="648"/>
              </a:spcBef>
            </a:pPr>
            <a:endParaRPr lang="en-GB" sz="8000" dirty="0" smtClean="0"/>
          </a:p>
          <a:p>
            <a:pPr>
              <a:lnSpc>
                <a:spcPct val="120000"/>
              </a:lnSpc>
              <a:spcBef>
                <a:spcPts val="648"/>
              </a:spcBef>
            </a:pPr>
            <a:r>
              <a:rPr lang="en-GB" sz="11200" dirty="0" smtClean="0"/>
              <a:t>Over 20 years in Procurement management – Broadcasting/MAFF/SFA/</a:t>
            </a:r>
            <a:r>
              <a:rPr lang="en-GB" sz="11200" dirty="0" err="1" smtClean="0"/>
              <a:t>HoL</a:t>
            </a:r>
            <a:endParaRPr lang="en-GB" sz="11200" dirty="0" smtClean="0"/>
          </a:p>
          <a:p>
            <a:pPr>
              <a:lnSpc>
                <a:spcPct val="120000"/>
              </a:lnSpc>
              <a:spcBef>
                <a:spcPts val="648"/>
              </a:spcBef>
            </a:pPr>
            <a:endParaRPr lang="en-GB" sz="8000" dirty="0" smtClean="0"/>
          </a:p>
          <a:p>
            <a:pPr>
              <a:lnSpc>
                <a:spcPct val="120000"/>
              </a:lnSpc>
              <a:spcBef>
                <a:spcPts val="648"/>
              </a:spcBef>
            </a:pPr>
            <a:r>
              <a:rPr lang="en-GB" sz="11200" dirty="0" smtClean="0"/>
              <a:t>Public and private sector experience</a:t>
            </a:r>
          </a:p>
        </p:txBody>
      </p:sp>
      <p:sp>
        <p:nvSpPr>
          <p:cNvPr id="8" name="Slide Number Placeholder 7"/>
          <p:cNvSpPr>
            <a:spLocks noGrp="1"/>
          </p:cNvSpPr>
          <p:nvPr>
            <p:ph type="sldNum" sz="quarter" idx="12"/>
          </p:nvPr>
        </p:nvSpPr>
        <p:spPr/>
        <p:txBody>
          <a:bodyPr/>
          <a:lstStyle/>
          <a:p>
            <a:fld id="{0870CAD5-D28F-4D10-812E-511B8ECA3D91}" type="slidenum">
              <a:rPr lang="en-GB" smtClean="0">
                <a:solidFill>
                  <a:prstClr val="black">
                    <a:tint val="75000"/>
                  </a:prstClr>
                </a:solidFill>
              </a:rPr>
              <a:pPr/>
              <a:t>5</a:t>
            </a:fld>
            <a:endParaRPr lang="en-GB" dirty="0">
              <a:solidFill>
                <a:prstClr val="black">
                  <a:tint val="75000"/>
                </a:prstClr>
              </a:solidFill>
            </a:endParaRPr>
          </a:p>
        </p:txBody>
      </p:sp>
      <p:sp>
        <p:nvSpPr>
          <p:cNvPr id="3" name="TextBox 2"/>
          <p:cNvSpPr txBox="1"/>
          <p:nvPr/>
        </p:nvSpPr>
        <p:spPr>
          <a:xfrm>
            <a:off x="3131840" y="1150134"/>
            <a:ext cx="3160643" cy="369332"/>
          </a:xfrm>
          <a:prstGeom prst="rect">
            <a:avLst/>
          </a:prstGeom>
          <a:noFill/>
        </p:spPr>
        <p:txBody>
          <a:bodyPr wrap="square" rtlCol="0">
            <a:spAutoFit/>
          </a:bodyPr>
          <a:lstStyle/>
          <a:p>
            <a:r>
              <a:rPr lang="en-GB" b="1" u="sng" dirty="0">
                <a:solidFill>
                  <a:srgbClr val="0070C0"/>
                </a:solidFill>
                <a:hlinkClick r:id="rId4"/>
              </a:rPr>
              <a:t>d.bowman@kent.ac.uk</a:t>
            </a:r>
            <a:r>
              <a:rPr lang="en-GB" b="1" u="sng" dirty="0">
                <a:solidFill>
                  <a:srgbClr val="0070C0"/>
                </a:solidFill>
              </a:rPr>
              <a:t>     </a:t>
            </a:r>
          </a:p>
        </p:txBody>
      </p:sp>
      <p:pic>
        <p:nvPicPr>
          <p:cNvPr id="10" name="Picture 9" descr="CIPS-Logo-300x176.jpg"/>
          <p:cNvPicPr>
            <a:picLocks noChangeAspect="1"/>
          </p:cNvPicPr>
          <p:nvPr/>
        </p:nvPicPr>
        <p:blipFill>
          <a:blip r:embed="rId5" cstate="print"/>
          <a:stretch>
            <a:fillRect/>
          </a:stretch>
        </p:blipFill>
        <p:spPr>
          <a:xfrm>
            <a:off x="7085618" y="5661248"/>
            <a:ext cx="1885803" cy="1055434"/>
          </a:xfrm>
          <a:prstGeom prst="rect">
            <a:avLst/>
          </a:prstGeom>
        </p:spPr>
      </p:pic>
      <p:pic>
        <p:nvPicPr>
          <p:cNvPr id="1026" name="Picture 2" descr="https://lh3.ggpht.com/XgjH1SF8ce-fC597Y0gJqnLt-PpZ1zlE4xUcB8GH6_B5i00SR7jix5Re-T1kkL52VA=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7680" y="438298"/>
            <a:ext cx="699856" cy="69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77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lstStyle/>
          <a:p>
            <a:r>
              <a:rPr lang="en-GB" b="1" dirty="0">
                <a:solidFill>
                  <a:schemeClr val="tx2"/>
                </a:solidFill>
              </a:rPr>
              <a:t>T</a:t>
            </a:r>
            <a:r>
              <a:rPr lang="en-GB" b="1" dirty="0" smtClean="0">
                <a:solidFill>
                  <a:schemeClr val="tx2"/>
                </a:solidFill>
              </a:rPr>
              <a:t>otal Facilities </a:t>
            </a:r>
            <a:r>
              <a:rPr lang="en-GB" b="1" dirty="0">
                <a:solidFill>
                  <a:schemeClr val="tx2"/>
                </a:solidFill>
              </a:rPr>
              <a:t>M</a:t>
            </a:r>
            <a:r>
              <a:rPr lang="en-GB" b="1" dirty="0" smtClean="0">
                <a:solidFill>
                  <a:schemeClr val="tx2"/>
                </a:solidFill>
              </a:rPr>
              <a:t>anagement </a:t>
            </a:r>
            <a:endParaRPr lang="en-GB" dirty="0">
              <a:solidFill>
                <a:schemeClr val="tx2"/>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340767"/>
            <a:ext cx="8115194" cy="4860449"/>
          </a:xfrm>
          <a:prstGeom prst="rect">
            <a:avLst/>
          </a:prstGeom>
          <a:noFill/>
        </p:spPr>
      </p:pic>
      <p:sp>
        <p:nvSpPr>
          <p:cNvPr id="6" name="TextBox 5"/>
          <p:cNvSpPr txBox="1"/>
          <p:nvPr/>
        </p:nvSpPr>
        <p:spPr>
          <a:xfrm>
            <a:off x="1810762" y="1865729"/>
            <a:ext cx="730328" cy="276999"/>
          </a:xfrm>
          <a:prstGeom prst="rect">
            <a:avLst/>
          </a:prstGeom>
          <a:noFill/>
        </p:spPr>
        <p:txBody>
          <a:bodyPr wrap="none" rtlCol="0">
            <a:spAutoFit/>
          </a:bodyPr>
          <a:lstStyle/>
          <a:p>
            <a:r>
              <a:rPr lang="en-GB" sz="1200" b="1" dirty="0">
                <a:solidFill>
                  <a:prstClr val="black"/>
                </a:solidFill>
              </a:rPr>
              <a:t>Dartford</a:t>
            </a:r>
          </a:p>
        </p:txBody>
      </p:sp>
      <p:sp>
        <p:nvSpPr>
          <p:cNvPr id="7" name="TextBox 6"/>
          <p:cNvSpPr txBox="1"/>
          <p:nvPr/>
        </p:nvSpPr>
        <p:spPr>
          <a:xfrm>
            <a:off x="3665602" y="3050178"/>
            <a:ext cx="870751" cy="276999"/>
          </a:xfrm>
          <a:prstGeom prst="rect">
            <a:avLst/>
          </a:prstGeom>
          <a:noFill/>
        </p:spPr>
        <p:txBody>
          <a:bodyPr wrap="none" rtlCol="0">
            <a:spAutoFit/>
          </a:bodyPr>
          <a:lstStyle/>
          <a:p>
            <a:r>
              <a:rPr lang="en-GB" sz="1200" b="1" dirty="0">
                <a:solidFill>
                  <a:prstClr val="black"/>
                </a:solidFill>
              </a:rPr>
              <a:t>Maidstone</a:t>
            </a:r>
          </a:p>
        </p:txBody>
      </p:sp>
      <p:sp>
        <p:nvSpPr>
          <p:cNvPr id="8" name="TextBox 7"/>
          <p:cNvSpPr txBox="1"/>
          <p:nvPr/>
        </p:nvSpPr>
        <p:spPr>
          <a:xfrm>
            <a:off x="4802318" y="3680937"/>
            <a:ext cx="686213" cy="276999"/>
          </a:xfrm>
          <a:prstGeom prst="rect">
            <a:avLst/>
          </a:prstGeom>
          <a:noFill/>
        </p:spPr>
        <p:txBody>
          <a:bodyPr wrap="none" rtlCol="0">
            <a:spAutoFit/>
          </a:bodyPr>
          <a:lstStyle/>
          <a:p>
            <a:r>
              <a:rPr lang="en-GB" sz="1200" b="1" dirty="0">
                <a:solidFill>
                  <a:prstClr val="black"/>
                </a:solidFill>
              </a:rPr>
              <a:t>Ashford</a:t>
            </a:r>
          </a:p>
        </p:txBody>
      </p:sp>
      <p:sp>
        <p:nvSpPr>
          <p:cNvPr id="9" name="TextBox 8"/>
          <p:cNvSpPr txBox="1"/>
          <p:nvPr/>
        </p:nvSpPr>
        <p:spPr>
          <a:xfrm>
            <a:off x="6084168" y="4050268"/>
            <a:ext cx="758156" cy="276999"/>
          </a:xfrm>
          <a:prstGeom prst="rect">
            <a:avLst/>
          </a:prstGeom>
          <a:noFill/>
        </p:spPr>
        <p:txBody>
          <a:bodyPr wrap="none" rtlCol="0">
            <a:spAutoFit/>
          </a:bodyPr>
          <a:lstStyle/>
          <a:p>
            <a:r>
              <a:rPr lang="en-GB" sz="1200" b="1" dirty="0">
                <a:solidFill>
                  <a:prstClr val="black"/>
                </a:solidFill>
              </a:rPr>
              <a:t>Shepway</a:t>
            </a:r>
          </a:p>
        </p:txBody>
      </p:sp>
      <p:sp>
        <p:nvSpPr>
          <p:cNvPr id="10" name="TextBox 9"/>
          <p:cNvSpPr txBox="1"/>
          <p:nvPr/>
        </p:nvSpPr>
        <p:spPr>
          <a:xfrm>
            <a:off x="7334753" y="3050177"/>
            <a:ext cx="567528" cy="276999"/>
          </a:xfrm>
          <a:prstGeom prst="rect">
            <a:avLst/>
          </a:prstGeom>
          <a:noFill/>
        </p:spPr>
        <p:txBody>
          <a:bodyPr wrap="none" rtlCol="0">
            <a:spAutoFit/>
          </a:bodyPr>
          <a:lstStyle/>
          <a:p>
            <a:r>
              <a:rPr lang="en-GB" sz="1200" b="1" dirty="0">
                <a:solidFill>
                  <a:prstClr val="black"/>
                </a:solidFill>
              </a:rPr>
              <a:t>Dover</a:t>
            </a:r>
          </a:p>
        </p:txBody>
      </p:sp>
      <p:sp>
        <p:nvSpPr>
          <p:cNvPr id="11" name="TextBox 10"/>
          <p:cNvSpPr txBox="1"/>
          <p:nvPr/>
        </p:nvSpPr>
        <p:spPr>
          <a:xfrm>
            <a:off x="7308304" y="2026685"/>
            <a:ext cx="632481" cy="276999"/>
          </a:xfrm>
          <a:prstGeom prst="rect">
            <a:avLst/>
          </a:prstGeom>
          <a:noFill/>
        </p:spPr>
        <p:txBody>
          <a:bodyPr wrap="none" rtlCol="0">
            <a:spAutoFit/>
          </a:bodyPr>
          <a:lstStyle/>
          <a:p>
            <a:r>
              <a:rPr lang="en-GB" sz="1200" b="1" dirty="0">
                <a:solidFill>
                  <a:prstClr val="black"/>
                </a:solidFill>
              </a:rPr>
              <a:t>Thanet</a:t>
            </a:r>
          </a:p>
        </p:txBody>
      </p:sp>
      <p:sp>
        <p:nvSpPr>
          <p:cNvPr id="12" name="TextBox 11"/>
          <p:cNvSpPr txBox="1"/>
          <p:nvPr/>
        </p:nvSpPr>
        <p:spPr>
          <a:xfrm>
            <a:off x="2546049" y="3927157"/>
            <a:ext cx="1213153" cy="276999"/>
          </a:xfrm>
          <a:prstGeom prst="rect">
            <a:avLst/>
          </a:prstGeom>
          <a:noFill/>
        </p:spPr>
        <p:txBody>
          <a:bodyPr wrap="none" rtlCol="0">
            <a:spAutoFit/>
          </a:bodyPr>
          <a:lstStyle/>
          <a:p>
            <a:r>
              <a:rPr lang="en-GB" sz="1200" b="1" dirty="0">
                <a:solidFill>
                  <a:prstClr val="black"/>
                </a:solidFill>
              </a:rPr>
              <a:t>Tunbridge Wells</a:t>
            </a:r>
          </a:p>
        </p:txBody>
      </p:sp>
      <p:sp>
        <p:nvSpPr>
          <p:cNvPr id="13" name="TextBox 12"/>
          <p:cNvSpPr txBox="1"/>
          <p:nvPr/>
        </p:nvSpPr>
        <p:spPr>
          <a:xfrm>
            <a:off x="1299818" y="2686306"/>
            <a:ext cx="856068" cy="276999"/>
          </a:xfrm>
          <a:prstGeom prst="rect">
            <a:avLst/>
          </a:prstGeom>
          <a:noFill/>
        </p:spPr>
        <p:txBody>
          <a:bodyPr wrap="none" rtlCol="0">
            <a:spAutoFit/>
          </a:bodyPr>
          <a:lstStyle/>
          <a:p>
            <a:r>
              <a:rPr lang="en-GB" sz="1200" b="1" dirty="0">
                <a:solidFill>
                  <a:prstClr val="black"/>
                </a:solidFill>
              </a:rPr>
              <a:t>Sevenoaks</a:t>
            </a:r>
          </a:p>
        </p:txBody>
      </p:sp>
      <p:sp>
        <p:nvSpPr>
          <p:cNvPr id="14" name="TextBox 13"/>
          <p:cNvSpPr txBox="1"/>
          <p:nvPr/>
        </p:nvSpPr>
        <p:spPr>
          <a:xfrm>
            <a:off x="2430714" y="2732473"/>
            <a:ext cx="1003288" cy="461665"/>
          </a:xfrm>
          <a:prstGeom prst="rect">
            <a:avLst/>
          </a:prstGeom>
          <a:noFill/>
        </p:spPr>
        <p:txBody>
          <a:bodyPr wrap="none" rtlCol="0">
            <a:spAutoFit/>
          </a:bodyPr>
          <a:lstStyle/>
          <a:p>
            <a:r>
              <a:rPr lang="en-GB" sz="1200" b="1" dirty="0">
                <a:solidFill>
                  <a:prstClr val="black"/>
                </a:solidFill>
              </a:rPr>
              <a:t>Tonbridge &amp; </a:t>
            </a:r>
          </a:p>
          <a:p>
            <a:r>
              <a:rPr lang="en-GB" sz="1200" b="1" dirty="0">
                <a:solidFill>
                  <a:prstClr val="black"/>
                </a:solidFill>
              </a:rPr>
              <a:t>Malling</a:t>
            </a:r>
          </a:p>
        </p:txBody>
      </p:sp>
      <p:sp>
        <p:nvSpPr>
          <p:cNvPr id="15" name="TextBox 14"/>
          <p:cNvSpPr txBox="1"/>
          <p:nvPr/>
        </p:nvSpPr>
        <p:spPr>
          <a:xfrm>
            <a:off x="2766573" y="1829166"/>
            <a:ext cx="899029" cy="276999"/>
          </a:xfrm>
          <a:prstGeom prst="rect">
            <a:avLst/>
          </a:prstGeom>
          <a:noFill/>
        </p:spPr>
        <p:txBody>
          <a:bodyPr wrap="none" rtlCol="0">
            <a:spAutoFit/>
          </a:bodyPr>
          <a:lstStyle/>
          <a:p>
            <a:r>
              <a:rPr lang="en-GB" sz="1200" b="1" dirty="0">
                <a:solidFill>
                  <a:prstClr val="black"/>
                </a:solidFill>
              </a:rPr>
              <a:t>Gravesham</a:t>
            </a:r>
          </a:p>
        </p:txBody>
      </p:sp>
      <p:sp>
        <p:nvSpPr>
          <p:cNvPr id="16" name="TextBox 15"/>
          <p:cNvSpPr txBox="1"/>
          <p:nvPr/>
        </p:nvSpPr>
        <p:spPr>
          <a:xfrm>
            <a:off x="4917735" y="2200309"/>
            <a:ext cx="559897" cy="276999"/>
          </a:xfrm>
          <a:prstGeom prst="rect">
            <a:avLst/>
          </a:prstGeom>
          <a:noFill/>
        </p:spPr>
        <p:txBody>
          <a:bodyPr wrap="none" rtlCol="0">
            <a:spAutoFit/>
          </a:bodyPr>
          <a:lstStyle/>
          <a:p>
            <a:r>
              <a:rPr lang="en-GB" sz="1200" b="1" dirty="0">
                <a:solidFill>
                  <a:prstClr val="black"/>
                </a:solidFill>
              </a:rPr>
              <a:t>Swale</a:t>
            </a:r>
          </a:p>
        </p:txBody>
      </p:sp>
      <p:sp>
        <p:nvSpPr>
          <p:cNvPr id="17" name="TextBox 16"/>
          <p:cNvSpPr txBox="1"/>
          <p:nvPr/>
        </p:nvSpPr>
        <p:spPr>
          <a:xfrm>
            <a:off x="6095388" y="2636912"/>
            <a:ext cx="900246" cy="276999"/>
          </a:xfrm>
          <a:prstGeom prst="rect">
            <a:avLst/>
          </a:prstGeom>
          <a:noFill/>
        </p:spPr>
        <p:txBody>
          <a:bodyPr wrap="none" rtlCol="0">
            <a:spAutoFit/>
          </a:bodyPr>
          <a:lstStyle/>
          <a:p>
            <a:r>
              <a:rPr lang="en-GB" sz="1200" b="1" dirty="0">
                <a:solidFill>
                  <a:prstClr val="black"/>
                </a:solidFill>
              </a:rPr>
              <a:t>Canterbury</a:t>
            </a:r>
          </a:p>
        </p:txBody>
      </p:sp>
      <p:sp>
        <p:nvSpPr>
          <p:cNvPr id="18" name="Rectangle 17"/>
          <p:cNvSpPr/>
          <p:nvPr/>
        </p:nvSpPr>
        <p:spPr>
          <a:xfrm>
            <a:off x="2366158" y="5014514"/>
            <a:ext cx="3040813" cy="2160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Skanska Facilities Services</a:t>
            </a:r>
          </a:p>
        </p:txBody>
      </p:sp>
      <p:sp>
        <p:nvSpPr>
          <p:cNvPr id="19" name="Rectangle 18"/>
          <p:cNvSpPr/>
          <p:nvPr/>
        </p:nvSpPr>
        <p:spPr>
          <a:xfrm>
            <a:off x="971600" y="5640606"/>
            <a:ext cx="1272824" cy="2160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East Kent</a:t>
            </a:r>
          </a:p>
        </p:txBody>
      </p:sp>
      <p:sp>
        <p:nvSpPr>
          <p:cNvPr id="20" name="Rectangle 19"/>
          <p:cNvSpPr/>
          <p:nvPr/>
        </p:nvSpPr>
        <p:spPr>
          <a:xfrm>
            <a:off x="971599" y="5317976"/>
            <a:ext cx="1272825" cy="2160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Mid Kent</a:t>
            </a:r>
          </a:p>
        </p:txBody>
      </p:sp>
      <p:sp>
        <p:nvSpPr>
          <p:cNvPr id="22" name="Rectangle 21"/>
          <p:cNvSpPr/>
          <p:nvPr/>
        </p:nvSpPr>
        <p:spPr>
          <a:xfrm>
            <a:off x="971600" y="5013176"/>
            <a:ext cx="1272825" cy="2160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West Kent</a:t>
            </a:r>
          </a:p>
        </p:txBody>
      </p:sp>
      <p:sp>
        <p:nvSpPr>
          <p:cNvPr id="23" name="Rectangle 22"/>
          <p:cNvSpPr/>
          <p:nvPr/>
        </p:nvSpPr>
        <p:spPr>
          <a:xfrm>
            <a:off x="2366377" y="5317976"/>
            <a:ext cx="3051816" cy="2160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Amey Community Limited</a:t>
            </a:r>
          </a:p>
        </p:txBody>
      </p:sp>
      <p:sp>
        <p:nvSpPr>
          <p:cNvPr id="24" name="Rectangle 23"/>
          <p:cNvSpPr/>
          <p:nvPr/>
        </p:nvSpPr>
        <p:spPr>
          <a:xfrm>
            <a:off x="2366377" y="5640606"/>
            <a:ext cx="3040594" cy="2160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Kier Services ltd</a:t>
            </a:r>
          </a:p>
        </p:txBody>
      </p:sp>
    </p:spTree>
    <p:extLst>
      <p:ext uri="{BB962C8B-B14F-4D97-AF65-F5344CB8AC3E}">
        <p14:creationId xmlns:p14="http://schemas.microsoft.com/office/powerpoint/2010/main" val="3105924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427168" cy="1143000"/>
          </a:xfrm>
        </p:spPr>
        <p:txBody>
          <a:bodyPr>
            <a:normAutofit fontScale="90000"/>
          </a:bodyPr>
          <a:lstStyle/>
          <a:p>
            <a:r>
              <a:rPr lang="en-GB" b="1" dirty="0" smtClean="0">
                <a:solidFill>
                  <a:schemeClr val="tx2"/>
                </a:solidFill>
              </a:rPr>
              <a:t>Total Facilities Management Contact Details</a:t>
            </a:r>
            <a:endParaRPr lang="en-GB"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t>West Kent</a:t>
            </a:r>
          </a:p>
          <a:p>
            <a:pPr marL="0" indent="0">
              <a:buNone/>
            </a:pPr>
            <a:r>
              <a:rPr lang="en-GB" dirty="0" smtClean="0"/>
              <a:t>Skanska Construction UK Ltd trading as Skanska Facilities Services</a:t>
            </a:r>
          </a:p>
          <a:p>
            <a:pPr marL="0" indent="0">
              <a:buNone/>
            </a:pPr>
            <a:r>
              <a:rPr lang="en-GB" dirty="0" smtClean="0">
                <a:hlinkClick r:id="rId2"/>
              </a:rPr>
              <a:t>Lloyd.smith@skanska.co.uk</a:t>
            </a:r>
            <a:endParaRPr lang="en-GB" dirty="0" smtClean="0"/>
          </a:p>
          <a:p>
            <a:pPr marL="0" indent="0">
              <a:buNone/>
            </a:pPr>
            <a:endParaRPr lang="en-GB" dirty="0" smtClean="0"/>
          </a:p>
          <a:p>
            <a:pPr marL="0" indent="0">
              <a:buNone/>
            </a:pPr>
            <a:r>
              <a:rPr lang="en-GB" b="1" dirty="0" smtClean="0"/>
              <a:t>Mid Kent</a:t>
            </a:r>
          </a:p>
          <a:p>
            <a:pPr marL="0" indent="0">
              <a:buNone/>
            </a:pPr>
            <a:r>
              <a:rPr lang="en-GB" dirty="0" smtClean="0"/>
              <a:t>Amey Community Limited</a:t>
            </a:r>
          </a:p>
          <a:p>
            <a:pPr marL="0" indent="0">
              <a:buNone/>
            </a:pPr>
            <a:r>
              <a:rPr lang="en-GB" dirty="0" smtClean="0">
                <a:hlinkClick r:id="rId3"/>
              </a:rPr>
              <a:t>Mark.billington@amey.co.uk</a:t>
            </a:r>
            <a:endParaRPr lang="en-GB" dirty="0" smtClean="0"/>
          </a:p>
          <a:p>
            <a:pPr marL="0" indent="0">
              <a:buNone/>
            </a:pPr>
            <a:endParaRPr lang="en-GB" dirty="0" smtClean="0"/>
          </a:p>
          <a:p>
            <a:pPr marL="0" indent="0">
              <a:buNone/>
            </a:pPr>
            <a:r>
              <a:rPr lang="en-GB" b="1" dirty="0" smtClean="0"/>
              <a:t>East Kent</a:t>
            </a:r>
          </a:p>
          <a:p>
            <a:pPr marL="0" indent="0">
              <a:buNone/>
            </a:pPr>
            <a:r>
              <a:rPr lang="en-GB" dirty="0" smtClean="0"/>
              <a:t>Kier Services Ltd</a:t>
            </a:r>
          </a:p>
          <a:p>
            <a:pPr marL="0" indent="0">
              <a:buNone/>
            </a:pPr>
            <a:r>
              <a:rPr lang="en-GB" dirty="0" smtClean="0">
                <a:hlinkClick r:id="rId4"/>
              </a:rPr>
              <a:t>Ben.bull@kier.co.uk</a:t>
            </a:r>
            <a:endParaRPr lang="en-GB" dirty="0" smtClean="0"/>
          </a:p>
          <a:p>
            <a:pPr marL="0" indent="0">
              <a:buNone/>
            </a:pPr>
            <a:endParaRPr lang="en-GB" dirty="0"/>
          </a:p>
        </p:txBody>
      </p:sp>
    </p:spTree>
    <p:extLst>
      <p:ext uri="{BB962C8B-B14F-4D97-AF65-F5344CB8AC3E}">
        <p14:creationId xmlns:p14="http://schemas.microsoft.com/office/powerpoint/2010/main" val="3948197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Property Services Consultancy Framework</a:t>
            </a:r>
            <a:endParaRPr lang="en-GB" b="1" dirty="0">
              <a:solidFill>
                <a:schemeClr val="tx2"/>
              </a:solidFill>
            </a:endParaRPr>
          </a:p>
        </p:txBody>
      </p:sp>
      <p:sp>
        <p:nvSpPr>
          <p:cNvPr id="3" name="Content Placeholder 2"/>
          <p:cNvSpPr>
            <a:spLocks noGrp="1"/>
          </p:cNvSpPr>
          <p:nvPr>
            <p:ph idx="1"/>
          </p:nvPr>
        </p:nvSpPr>
        <p:spPr/>
        <p:txBody>
          <a:bodyPr>
            <a:noAutofit/>
          </a:bodyPr>
          <a:lstStyle/>
          <a:p>
            <a:pPr marL="0" indent="0">
              <a:buNone/>
            </a:pPr>
            <a:r>
              <a:rPr lang="en-GB" sz="2300" dirty="0" smtClean="0"/>
              <a:t>Lot 1	Architecture</a:t>
            </a:r>
          </a:p>
          <a:p>
            <a:pPr marL="0" indent="0">
              <a:buNone/>
            </a:pPr>
            <a:r>
              <a:rPr lang="en-GB" sz="2300" dirty="0" smtClean="0"/>
              <a:t>Lot 2	Lead Consultant / Employers Agent / Project Management</a:t>
            </a:r>
          </a:p>
          <a:p>
            <a:pPr marL="0" indent="0">
              <a:buNone/>
            </a:pPr>
            <a:r>
              <a:rPr lang="en-GB" sz="2300" dirty="0" smtClean="0"/>
              <a:t>Lot 3	CDMC co-ordinator</a:t>
            </a:r>
          </a:p>
          <a:p>
            <a:pPr marL="0" indent="0">
              <a:buNone/>
            </a:pPr>
            <a:r>
              <a:rPr lang="en-GB" sz="2300" dirty="0" smtClean="0"/>
              <a:t>Lot 4	Mechanical and Electrical Engineering</a:t>
            </a:r>
          </a:p>
          <a:p>
            <a:pPr marL="0" indent="0">
              <a:buNone/>
            </a:pPr>
            <a:r>
              <a:rPr lang="en-GB" sz="2300" dirty="0" smtClean="0"/>
              <a:t>Lot 5	Structural and Civil Engineering</a:t>
            </a:r>
          </a:p>
          <a:p>
            <a:pPr marL="0" indent="0">
              <a:buNone/>
            </a:pPr>
            <a:r>
              <a:rPr lang="en-GB" sz="2300" dirty="0" smtClean="0"/>
              <a:t>Lot 6	Quantity Surveying</a:t>
            </a:r>
          </a:p>
          <a:p>
            <a:pPr marL="0" indent="0">
              <a:buNone/>
            </a:pPr>
            <a:r>
              <a:rPr lang="en-GB" sz="2300" dirty="0" smtClean="0"/>
              <a:t>Lot 7	Clerk of Works</a:t>
            </a:r>
          </a:p>
          <a:p>
            <a:pPr marL="0" indent="0">
              <a:buNone/>
            </a:pPr>
            <a:r>
              <a:rPr lang="en-GB" sz="2300" dirty="0" smtClean="0"/>
              <a:t>Lot 8	Environmental Services</a:t>
            </a:r>
          </a:p>
          <a:p>
            <a:pPr marL="0" indent="0">
              <a:buNone/>
            </a:pPr>
            <a:r>
              <a:rPr lang="en-GB" sz="2300" dirty="0" smtClean="0"/>
              <a:t>Lot 9	Building Surveying</a:t>
            </a:r>
          </a:p>
          <a:p>
            <a:pPr marL="0" indent="0">
              <a:buNone/>
            </a:pPr>
            <a:r>
              <a:rPr lang="en-GB" sz="2300" dirty="0" smtClean="0"/>
              <a:t>Lot 10	Multi - Disciplinary</a:t>
            </a:r>
            <a:endParaRPr lang="en-GB" sz="2300" dirty="0"/>
          </a:p>
        </p:txBody>
      </p:sp>
    </p:spTree>
    <p:extLst>
      <p:ext uri="{BB962C8B-B14F-4D97-AF65-F5344CB8AC3E}">
        <p14:creationId xmlns:p14="http://schemas.microsoft.com/office/powerpoint/2010/main" val="3962824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Principal Contractors Framework</a:t>
            </a:r>
            <a:endParaRPr lang="en-GB" b="1" dirty="0">
              <a:solidFill>
                <a:schemeClr val="tx2"/>
              </a:solidFill>
            </a:endParaRPr>
          </a:p>
        </p:txBody>
      </p:sp>
      <p:sp>
        <p:nvSpPr>
          <p:cNvPr id="3" name="Content Placeholder 2"/>
          <p:cNvSpPr>
            <a:spLocks noGrp="1"/>
          </p:cNvSpPr>
          <p:nvPr>
            <p:ph idx="1"/>
          </p:nvPr>
        </p:nvSpPr>
        <p:spPr/>
        <p:txBody>
          <a:bodyPr>
            <a:normAutofit/>
          </a:bodyPr>
          <a:lstStyle/>
          <a:p>
            <a:r>
              <a:rPr lang="en-GB" dirty="0"/>
              <a:t>For Lot 1 </a:t>
            </a:r>
            <a:endParaRPr lang="en-GB" dirty="0" smtClean="0"/>
          </a:p>
          <a:p>
            <a:pPr lvl="1"/>
            <a:r>
              <a:rPr lang="en-GB" dirty="0" smtClean="0"/>
              <a:t>Works for a value up to £750,000, “construct </a:t>
            </a:r>
            <a:r>
              <a:rPr lang="en-GB" dirty="0"/>
              <a:t>only” </a:t>
            </a:r>
            <a:r>
              <a:rPr lang="en-GB" dirty="0" smtClean="0"/>
              <a:t>services (no </a:t>
            </a:r>
            <a:r>
              <a:rPr lang="en-GB" dirty="0"/>
              <a:t>design </a:t>
            </a:r>
            <a:r>
              <a:rPr lang="en-GB" dirty="0" smtClean="0"/>
              <a:t>requirement)</a:t>
            </a:r>
          </a:p>
          <a:p>
            <a:r>
              <a:rPr lang="en-GB" dirty="0" smtClean="0"/>
              <a:t>For </a:t>
            </a:r>
            <a:r>
              <a:rPr lang="en-GB" dirty="0"/>
              <a:t>Lot 2 </a:t>
            </a:r>
            <a:endParaRPr lang="en-GB" dirty="0" smtClean="0"/>
          </a:p>
          <a:p>
            <a:pPr lvl="1"/>
            <a:r>
              <a:rPr lang="en-GB" dirty="0" smtClean="0"/>
              <a:t>Works between a value of £750,001 </a:t>
            </a:r>
            <a:r>
              <a:rPr lang="en-GB" dirty="0"/>
              <a:t>- £</a:t>
            </a:r>
            <a:r>
              <a:rPr lang="en-GB" dirty="0" smtClean="0"/>
              <a:t>6,500,000, “develop </a:t>
            </a:r>
            <a:r>
              <a:rPr lang="en-GB" dirty="0"/>
              <a:t>&amp; construct” services or “construct only</a:t>
            </a:r>
            <a:r>
              <a:rPr lang="en-GB" dirty="0" smtClean="0"/>
              <a:t>”</a:t>
            </a:r>
          </a:p>
        </p:txBody>
      </p:sp>
    </p:spTree>
    <p:extLst>
      <p:ext uri="{BB962C8B-B14F-4D97-AF65-F5344CB8AC3E}">
        <p14:creationId xmlns:p14="http://schemas.microsoft.com/office/powerpoint/2010/main" val="2169852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Asbestos Services Framework</a:t>
            </a:r>
            <a:endParaRPr lang="en-GB" b="1" dirty="0">
              <a:solidFill>
                <a:schemeClr val="tx2"/>
              </a:solidFill>
            </a:endParaRPr>
          </a:p>
        </p:txBody>
      </p:sp>
      <p:sp>
        <p:nvSpPr>
          <p:cNvPr id="3" name="Content Placeholder 2"/>
          <p:cNvSpPr>
            <a:spLocks noGrp="1"/>
          </p:cNvSpPr>
          <p:nvPr>
            <p:ph idx="1"/>
          </p:nvPr>
        </p:nvSpPr>
        <p:spPr>
          <a:xfrm>
            <a:off x="457200" y="1124744"/>
            <a:ext cx="8229600" cy="5544616"/>
          </a:xfrm>
        </p:spPr>
        <p:txBody>
          <a:bodyPr>
            <a:normAutofit fontScale="55000" lnSpcReduction="20000"/>
          </a:bodyPr>
          <a:lstStyle/>
          <a:p>
            <a:r>
              <a:rPr lang="en-GB" sz="3000" b="1" dirty="0" smtClean="0"/>
              <a:t>Lot 1</a:t>
            </a:r>
          </a:p>
          <a:p>
            <a:pPr lvl="1"/>
            <a:r>
              <a:rPr lang="en-GB" sz="3000" dirty="0"/>
              <a:t>Management Surveys</a:t>
            </a:r>
          </a:p>
          <a:p>
            <a:pPr lvl="1"/>
            <a:r>
              <a:rPr lang="en-GB" sz="3000" dirty="0"/>
              <a:t>Refurbishment Surveys</a:t>
            </a:r>
          </a:p>
          <a:p>
            <a:pPr lvl="1"/>
            <a:r>
              <a:rPr lang="en-GB" sz="3000" dirty="0"/>
              <a:t>Demolitions Surveys</a:t>
            </a:r>
          </a:p>
          <a:p>
            <a:pPr lvl="1"/>
            <a:r>
              <a:rPr lang="en-GB" sz="3000" dirty="0"/>
              <a:t>Bulk Sampling</a:t>
            </a:r>
          </a:p>
          <a:p>
            <a:pPr lvl="1"/>
            <a:r>
              <a:rPr lang="en-GB" sz="3000" dirty="0"/>
              <a:t>Statutory Compliance Training</a:t>
            </a:r>
          </a:p>
          <a:p>
            <a:pPr lvl="1"/>
            <a:r>
              <a:rPr lang="en-GB" sz="3000" dirty="0"/>
              <a:t>Emergency Call-out Service</a:t>
            </a:r>
          </a:p>
          <a:p>
            <a:pPr lvl="1"/>
            <a:r>
              <a:rPr lang="en-GB" sz="3000" dirty="0"/>
              <a:t>Minor Remediation </a:t>
            </a:r>
            <a:r>
              <a:rPr lang="en-GB" sz="3000" dirty="0" smtClean="0"/>
              <a:t>Works</a:t>
            </a:r>
          </a:p>
          <a:p>
            <a:r>
              <a:rPr lang="en-GB" sz="3000" b="1" dirty="0" smtClean="0"/>
              <a:t>Lot 2</a:t>
            </a:r>
          </a:p>
          <a:p>
            <a:pPr lvl="1"/>
            <a:r>
              <a:rPr lang="en-GB" sz="3000" dirty="0"/>
              <a:t>Asbestos Removal Works</a:t>
            </a:r>
          </a:p>
          <a:p>
            <a:pPr lvl="1"/>
            <a:r>
              <a:rPr lang="en-GB" sz="3000" dirty="0"/>
              <a:t>Asbestos Encapsulation Works</a:t>
            </a:r>
          </a:p>
          <a:p>
            <a:pPr lvl="1"/>
            <a:r>
              <a:rPr lang="en-GB" sz="3000" dirty="0"/>
              <a:t>Emergency Call-out </a:t>
            </a:r>
            <a:r>
              <a:rPr lang="en-GB" sz="3000" dirty="0" smtClean="0"/>
              <a:t>Service</a:t>
            </a:r>
          </a:p>
          <a:p>
            <a:r>
              <a:rPr lang="en-GB" sz="3000" b="1" dirty="0" smtClean="0"/>
              <a:t>Lot 3</a:t>
            </a:r>
          </a:p>
          <a:p>
            <a:pPr lvl="1"/>
            <a:r>
              <a:rPr lang="en-GB" sz="3000" dirty="0"/>
              <a:t>Air Testing – Carrying out of personal, background, reassurance and reoccupation sampling as per HSG </a:t>
            </a:r>
            <a:r>
              <a:rPr lang="en-GB" sz="3000" dirty="0" smtClean="0"/>
              <a:t>248</a:t>
            </a:r>
            <a:endParaRPr lang="en-GB" sz="3000" dirty="0"/>
          </a:p>
          <a:p>
            <a:pPr lvl="1"/>
            <a:r>
              <a:rPr lang="en-GB" sz="3000" dirty="0"/>
              <a:t>Leak </a:t>
            </a:r>
            <a:r>
              <a:rPr lang="en-GB" sz="3000" dirty="0" smtClean="0"/>
              <a:t>Tests</a:t>
            </a:r>
            <a:endParaRPr lang="en-GB" sz="3000" dirty="0"/>
          </a:p>
          <a:p>
            <a:pPr lvl="1"/>
            <a:r>
              <a:rPr lang="en-GB" sz="3000" dirty="0"/>
              <a:t>Background Air </a:t>
            </a:r>
            <a:r>
              <a:rPr lang="en-GB" sz="3000" dirty="0" smtClean="0"/>
              <a:t>Testing</a:t>
            </a:r>
            <a:endParaRPr lang="en-GB" sz="3000" dirty="0"/>
          </a:p>
          <a:p>
            <a:pPr lvl="1"/>
            <a:r>
              <a:rPr lang="en-GB" sz="3000" dirty="0"/>
              <a:t>Reassurance Air </a:t>
            </a:r>
            <a:r>
              <a:rPr lang="en-GB" sz="3000" dirty="0" smtClean="0"/>
              <a:t>Testing</a:t>
            </a:r>
            <a:endParaRPr lang="en-GB" sz="3000" dirty="0"/>
          </a:p>
          <a:p>
            <a:pPr lvl="1"/>
            <a:r>
              <a:rPr lang="en-GB" sz="3000" dirty="0"/>
              <a:t>Personal </a:t>
            </a:r>
            <a:r>
              <a:rPr lang="en-GB" sz="3000" dirty="0" smtClean="0"/>
              <a:t>Monitoring</a:t>
            </a:r>
            <a:endParaRPr lang="en-GB" sz="3000" dirty="0"/>
          </a:p>
          <a:p>
            <a:pPr lvl="1"/>
            <a:r>
              <a:rPr lang="en-GB" sz="3000" dirty="0"/>
              <a:t>Four Stage Clearance (including reoccupation certification)</a:t>
            </a:r>
          </a:p>
          <a:p>
            <a:pPr lvl="1"/>
            <a:r>
              <a:rPr lang="en-GB" sz="3000" dirty="0"/>
              <a:t>Emergency Call-out Service</a:t>
            </a:r>
          </a:p>
          <a:p>
            <a:pPr lvl="1"/>
            <a:endParaRPr lang="en-GB" sz="1600" dirty="0"/>
          </a:p>
          <a:p>
            <a:pPr lvl="1"/>
            <a:endParaRPr lang="en-GB" sz="1600" dirty="0"/>
          </a:p>
          <a:p>
            <a:pPr lvl="1"/>
            <a:endParaRPr lang="en-GB" dirty="0"/>
          </a:p>
        </p:txBody>
      </p:sp>
    </p:spTree>
    <p:extLst>
      <p:ext uri="{BB962C8B-B14F-4D97-AF65-F5344CB8AC3E}">
        <p14:creationId xmlns:p14="http://schemas.microsoft.com/office/powerpoint/2010/main" val="3443220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a:bodyPr>
          <a:lstStyle/>
          <a:p>
            <a:r>
              <a:rPr lang="en-GB" sz="3900" b="1" dirty="0" smtClean="0">
                <a:solidFill>
                  <a:schemeClr val="tx2"/>
                </a:solidFill>
              </a:rPr>
              <a:t>The Use of the Kent Business Portal for Contractors to Advertise their           Sub-Contracting Opportunities</a:t>
            </a:r>
            <a:endParaRPr lang="en-GB" sz="3900" b="1" dirty="0">
              <a:solidFill>
                <a:schemeClr val="tx2"/>
              </a:solidFill>
            </a:endParaRPr>
          </a:p>
        </p:txBody>
      </p:sp>
      <p:sp>
        <p:nvSpPr>
          <p:cNvPr id="3" name="Content Placeholder 2"/>
          <p:cNvSpPr>
            <a:spLocks noGrp="1"/>
          </p:cNvSpPr>
          <p:nvPr>
            <p:ph idx="1"/>
          </p:nvPr>
        </p:nvSpPr>
        <p:spPr>
          <a:xfrm>
            <a:off x="457200" y="2708920"/>
            <a:ext cx="8229600" cy="3417243"/>
          </a:xfrm>
        </p:spPr>
        <p:txBody>
          <a:bodyPr/>
          <a:lstStyle/>
          <a:p>
            <a:pPr marL="0" indent="0">
              <a:buNone/>
            </a:pPr>
            <a:endParaRPr lang="en-GB" dirty="0"/>
          </a:p>
          <a:p>
            <a:r>
              <a:rPr lang="en-GB" dirty="0" smtClean="0"/>
              <a:t>Free to use by any contractor to advertise sub-contracting opportunities in Kent.</a:t>
            </a:r>
          </a:p>
          <a:p>
            <a:r>
              <a:rPr lang="en-GB" dirty="0" smtClean="0"/>
              <a:t>Contractors can advertise opportunities on any project, not just limited to Public Sector projects.</a:t>
            </a:r>
          </a:p>
        </p:txBody>
      </p:sp>
    </p:spTree>
    <p:extLst>
      <p:ext uri="{BB962C8B-B14F-4D97-AF65-F5344CB8AC3E}">
        <p14:creationId xmlns:p14="http://schemas.microsoft.com/office/powerpoint/2010/main" val="3727930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8920"/>
            <a:ext cx="8229600" cy="864096"/>
          </a:xfrm>
        </p:spPr>
        <p:txBody>
          <a:bodyPr>
            <a:normAutofit/>
          </a:bodyPr>
          <a:lstStyle/>
          <a:p>
            <a:r>
              <a:rPr lang="en-GB" sz="5000" b="1" dirty="0" smtClean="0">
                <a:solidFill>
                  <a:schemeClr val="tx2"/>
                </a:solidFill>
              </a:rPr>
              <a:t>Meet The Buyer</a:t>
            </a:r>
            <a:endParaRPr lang="en-GB" sz="5000" b="1" dirty="0">
              <a:solidFill>
                <a:schemeClr val="tx2"/>
              </a:solidFill>
            </a:endParaRPr>
          </a:p>
        </p:txBody>
      </p:sp>
      <p:sp>
        <p:nvSpPr>
          <p:cNvPr id="4" name="Content Placeholder 3"/>
          <p:cNvSpPr>
            <a:spLocks noGrp="1"/>
          </p:cNvSpPr>
          <p:nvPr>
            <p:ph idx="1"/>
          </p:nvPr>
        </p:nvSpPr>
        <p:spPr>
          <a:xfrm>
            <a:off x="457200" y="3501008"/>
            <a:ext cx="8229600" cy="2625155"/>
          </a:xfrm>
        </p:spPr>
        <p:txBody>
          <a:bodyPr>
            <a:normAutofit fontScale="25000" lnSpcReduction="20000"/>
          </a:bodyPr>
          <a:lstStyle/>
          <a:p>
            <a:pPr marL="0" indent="0">
              <a:buNone/>
            </a:pPr>
            <a:endParaRPr lang="en-GB" sz="12000" dirty="0" smtClean="0"/>
          </a:p>
          <a:p>
            <a:pPr marL="0" indent="0" algn="ctr">
              <a:buNone/>
            </a:pPr>
            <a:r>
              <a:rPr lang="en-GB" sz="12000" dirty="0" smtClean="0"/>
              <a:t>Wednesday </a:t>
            </a:r>
            <a:r>
              <a:rPr lang="en-GB" sz="12000" dirty="0"/>
              <a:t>7 October 2015, </a:t>
            </a:r>
            <a:endParaRPr lang="en-GB" sz="12000" dirty="0" smtClean="0"/>
          </a:p>
          <a:p>
            <a:pPr marL="0" indent="0" algn="ctr">
              <a:buNone/>
            </a:pPr>
            <a:r>
              <a:rPr lang="en-GB" sz="12000" dirty="0" smtClean="0"/>
              <a:t>Kent </a:t>
            </a:r>
            <a:r>
              <a:rPr lang="en-GB" sz="12000" dirty="0"/>
              <a:t>Event Centre, </a:t>
            </a:r>
            <a:r>
              <a:rPr lang="en-GB" sz="12000" dirty="0" smtClean="0"/>
              <a:t>Maidstone</a:t>
            </a:r>
            <a:r>
              <a:rPr lang="en-GB" sz="12000" dirty="0"/>
              <a:t> </a:t>
            </a:r>
            <a:r>
              <a:rPr lang="en-GB" sz="10000" dirty="0" smtClean="0"/>
              <a:t>(Detling Show Ground)</a:t>
            </a:r>
          </a:p>
          <a:p>
            <a:pPr marL="0" indent="0" algn="ctr">
              <a:buNone/>
            </a:pPr>
            <a:r>
              <a:rPr lang="en-GB" sz="12000" dirty="0" smtClean="0"/>
              <a:t>8.30 </a:t>
            </a:r>
            <a:r>
              <a:rPr lang="en-GB" sz="12000" dirty="0"/>
              <a:t>am - 4.30 pm</a:t>
            </a:r>
          </a:p>
          <a:p>
            <a:pPr marL="0" indent="0">
              <a:buNone/>
            </a:pPr>
            <a:endParaRPr lang="en-GB" sz="12000" dirty="0" smtClean="0"/>
          </a:p>
          <a:p>
            <a:pPr marL="0" indent="0" algn="ctr">
              <a:buNone/>
            </a:pPr>
            <a:r>
              <a:rPr lang="en-GB" sz="16000" dirty="0" smtClean="0">
                <a:hlinkClick r:id="rId3"/>
              </a:rPr>
              <a:t>www.kentconstructionexpo.co.uk</a:t>
            </a:r>
            <a:endParaRPr lang="en-GB" sz="16000" dirty="0" smtClean="0"/>
          </a:p>
          <a:p>
            <a:pPr marL="0" indent="0">
              <a:buNone/>
            </a:pPr>
            <a:endParaRPr lang="en-GB" sz="16000" dirty="0" smtClean="0"/>
          </a:p>
          <a:p>
            <a:pPr marL="0" indent="0">
              <a:buNone/>
            </a:pPr>
            <a:endParaRPr lang="en-GB" dirty="0"/>
          </a:p>
        </p:txBody>
      </p:sp>
      <p:pic>
        <p:nvPicPr>
          <p:cNvPr id="2051" name="Picture 3" descr="C:\Users\StrayS01\AppData\Local\Microsoft\Windows\Temporary Internet Files\Content.Outlook\KNZYHYTV\Construction-Expo-Logo-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04664"/>
            <a:ext cx="5018080" cy="185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96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3863"/>
            <a:ext cx="9144000" cy="2231380"/>
          </a:xfrm>
          <a:prstGeom prst="rect">
            <a:avLst/>
          </a:prstGeom>
          <a:noFill/>
        </p:spPr>
        <p:txBody>
          <a:bodyPr wrap="square" rtlCol="0">
            <a:spAutoFit/>
          </a:bodyPr>
          <a:lstStyle/>
          <a:p>
            <a:pPr algn="ctr"/>
            <a:r>
              <a:rPr lang="en-GB" sz="11500" b="1" dirty="0" smtClean="0">
                <a:solidFill>
                  <a:schemeClr val="accent5">
                    <a:lumMod val="75000"/>
                  </a:schemeClr>
                </a:solidFill>
              </a:rPr>
              <a:t>James Harris</a:t>
            </a:r>
            <a:br>
              <a:rPr lang="en-GB" sz="11500" b="1" dirty="0" smtClean="0">
                <a:solidFill>
                  <a:schemeClr val="accent5">
                    <a:lumMod val="75000"/>
                  </a:schemeClr>
                </a:solidFill>
              </a:rPr>
            </a:br>
            <a:r>
              <a:rPr lang="en-GB" sz="2400" i="1" dirty="0" smtClean="0"/>
              <a:t>Category Manager People, Medway Council</a:t>
            </a:r>
            <a:endParaRPr lang="en-GB" sz="2400" i="1" dirty="0"/>
          </a:p>
        </p:txBody>
      </p:sp>
    </p:spTree>
    <p:extLst>
      <p:ext uri="{BB962C8B-B14F-4D97-AF65-F5344CB8AC3E}">
        <p14:creationId xmlns:p14="http://schemas.microsoft.com/office/powerpoint/2010/main" val="22703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Grp="1" noChangeAspect="1"/>
          </p:cNvPicPr>
          <p:nvPr>
            <p:ph type="subTitle" idx="1"/>
          </p:nvPr>
        </p:nvPicPr>
        <p:blipFill>
          <a:blip r:embed="rId2" cstate="print"/>
          <a:srcRect/>
          <a:stretch>
            <a:fillRect/>
          </a:stretch>
        </p:blipFill>
        <p:spPr>
          <a:xfrm>
            <a:off x="0" y="5410200"/>
            <a:ext cx="9144000" cy="1447800"/>
          </a:xfrm>
        </p:spPr>
      </p:pic>
      <p:sp>
        <p:nvSpPr>
          <p:cNvPr id="2051" name="Text Box 1028"/>
          <p:cNvSpPr txBox="1">
            <a:spLocks noChangeArrowheads="1"/>
          </p:cNvSpPr>
          <p:nvPr/>
        </p:nvSpPr>
        <p:spPr bwMode="auto">
          <a:xfrm>
            <a:off x="1828800" y="2438400"/>
            <a:ext cx="5410200" cy="457200"/>
          </a:xfrm>
          <a:prstGeom prst="rect">
            <a:avLst/>
          </a:prstGeom>
          <a:noFill/>
          <a:ln w="9525">
            <a:noFill/>
            <a:miter lim="800000"/>
            <a:headEnd/>
            <a:tailEnd/>
          </a:ln>
          <a:effectLst/>
        </p:spPr>
        <p:txBody>
          <a:bodyPr>
            <a:spAutoFit/>
          </a:bodyPr>
          <a:lstStyle/>
          <a:p>
            <a:pPr fontAlgn="base">
              <a:spcBef>
                <a:spcPct val="0"/>
              </a:spcBef>
              <a:spcAft>
                <a:spcPct val="0"/>
              </a:spcAft>
            </a:pPr>
            <a:endParaRPr lang="en-US" altLang="en-US" sz="2400">
              <a:solidFill>
                <a:prstClr val="black"/>
              </a:solidFill>
              <a:latin typeface="Times New Roman" charset="0"/>
              <a:cs typeface="Arial" charset="0"/>
            </a:endParaRPr>
          </a:p>
        </p:txBody>
      </p:sp>
      <p:sp>
        <p:nvSpPr>
          <p:cNvPr id="2052" name="Rectangle 1030"/>
          <p:cNvSpPr>
            <a:spLocks noGrp="1" noChangeArrowheads="1"/>
          </p:cNvSpPr>
          <p:nvPr>
            <p:ph type="ctrTitle"/>
          </p:nvPr>
        </p:nvSpPr>
        <p:spPr>
          <a:xfrm>
            <a:off x="131763" y="157163"/>
            <a:ext cx="8569325" cy="1511300"/>
          </a:xfrm>
        </p:spPr>
        <p:txBody>
          <a:bodyPr/>
          <a:lstStyle/>
          <a:p>
            <a:pPr eaLnBrk="1" hangingPunct="1"/>
            <a:r>
              <a:rPr lang="en-GB" altLang="en-US" sz="4000" b="1" dirty="0" smtClean="0"/>
              <a:t/>
            </a:r>
            <a:br>
              <a:rPr lang="en-GB" altLang="en-US" sz="4000" b="1" dirty="0" smtClean="0"/>
            </a:br>
            <a:r>
              <a:rPr lang="en-GB" altLang="en-US" sz="3200" b="1" dirty="0" smtClean="0"/>
              <a:t>Medway Council Category Management</a:t>
            </a:r>
            <a:r>
              <a:rPr lang="en-GB" altLang="en-US" sz="2800" b="1" dirty="0" smtClean="0"/>
              <a:t/>
            </a:r>
            <a:br>
              <a:rPr lang="en-GB" altLang="en-US" sz="2800" b="1" dirty="0" smtClean="0"/>
            </a:br>
            <a:r>
              <a:rPr lang="en-GB" altLang="en-US" sz="2800" b="1" dirty="0" smtClean="0"/>
              <a:t>28</a:t>
            </a:r>
            <a:r>
              <a:rPr lang="en-GB" altLang="en-US" sz="2800" b="1" baseline="30000" dirty="0" smtClean="0"/>
              <a:t>th</a:t>
            </a:r>
            <a:r>
              <a:rPr lang="en-GB" altLang="en-US" sz="2800" b="1" dirty="0" smtClean="0"/>
              <a:t> April 2015</a:t>
            </a:r>
            <a:r>
              <a:rPr lang="en-GB" altLang="en-US" sz="4000" b="1" dirty="0" smtClean="0"/>
              <a:t/>
            </a:r>
            <a:br>
              <a:rPr lang="en-GB" altLang="en-US" sz="4000" b="1" dirty="0" smtClean="0"/>
            </a:br>
            <a:r>
              <a:rPr lang="en-GB" altLang="en-US" sz="4000" b="1" dirty="0" smtClean="0"/>
              <a:t/>
            </a:r>
            <a:br>
              <a:rPr lang="en-GB" altLang="en-US" sz="4000" b="1" dirty="0" smtClean="0"/>
            </a:br>
            <a:endParaRPr lang="en-GB" altLang="en-US" sz="2800" dirty="0" smtClean="0"/>
          </a:p>
        </p:txBody>
      </p:sp>
      <p:pic>
        <p:nvPicPr>
          <p:cNvPr id="2053" name="Picture 2"/>
          <p:cNvPicPr>
            <a:picLocks noChangeAspect="1"/>
          </p:cNvPicPr>
          <p:nvPr/>
        </p:nvPicPr>
        <p:blipFill>
          <a:blip r:embed="rId3" cstate="print"/>
          <a:srcRect/>
          <a:stretch>
            <a:fillRect/>
          </a:stretch>
        </p:blipFill>
        <p:spPr bwMode="auto">
          <a:xfrm>
            <a:off x="6069013" y="2057400"/>
            <a:ext cx="3097212" cy="1676400"/>
          </a:xfrm>
          <a:prstGeom prst="rect">
            <a:avLst/>
          </a:prstGeom>
          <a:noFill/>
          <a:ln w="9525">
            <a:noFill/>
            <a:miter lim="800000"/>
            <a:headEnd/>
            <a:tailEnd/>
          </a:ln>
        </p:spPr>
      </p:pic>
      <p:pic>
        <p:nvPicPr>
          <p:cNvPr id="2054" name="Picture 3"/>
          <p:cNvPicPr>
            <a:picLocks noChangeAspect="1"/>
          </p:cNvPicPr>
          <p:nvPr/>
        </p:nvPicPr>
        <p:blipFill>
          <a:blip r:embed="rId4" cstate="print"/>
          <a:srcRect/>
          <a:stretch>
            <a:fillRect/>
          </a:stretch>
        </p:blipFill>
        <p:spPr bwMode="auto">
          <a:xfrm>
            <a:off x="-9525" y="3743325"/>
            <a:ext cx="2400300" cy="1716088"/>
          </a:xfrm>
          <a:prstGeom prst="rect">
            <a:avLst/>
          </a:prstGeom>
          <a:noFill/>
          <a:ln w="9525">
            <a:noFill/>
            <a:miter lim="800000"/>
            <a:headEnd/>
            <a:tailEnd/>
          </a:ln>
        </p:spPr>
      </p:pic>
      <p:pic>
        <p:nvPicPr>
          <p:cNvPr id="2055" name="Picture 6"/>
          <p:cNvPicPr>
            <a:picLocks noChangeAspect="1"/>
          </p:cNvPicPr>
          <p:nvPr/>
        </p:nvPicPr>
        <p:blipFill>
          <a:blip r:embed="rId5" cstate="print"/>
          <a:srcRect/>
          <a:stretch>
            <a:fillRect/>
          </a:stretch>
        </p:blipFill>
        <p:spPr bwMode="auto">
          <a:xfrm>
            <a:off x="5281613" y="3743325"/>
            <a:ext cx="1847850" cy="1771650"/>
          </a:xfrm>
          <a:prstGeom prst="rect">
            <a:avLst/>
          </a:prstGeom>
          <a:noFill/>
          <a:ln w="9525">
            <a:noFill/>
            <a:miter lim="800000"/>
            <a:headEnd/>
            <a:tailEnd/>
          </a:ln>
        </p:spPr>
      </p:pic>
      <p:pic>
        <p:nvPicPr>
          <p:cNvPr id="2056" name="Picture 7"/>
          <p:cNvPicPr>
            <a:picLocks noChangeAspect="1"/>
          </p:cNvPicPr>
          <p:nvPr/>
        </p:nvPicPr>
        <p:blipFill>
          <a:blip r:embed="rId6" cstate="print"/>
          <a:srcRect/>
          <a:stretch>
            <a:fillRect/>
          </a:stretch>
        </p:blipFill>
        <p:spPr bwMode="auto">
          <a:xfrm>
            <a:off x="2390775" y="3773488"/>
            <a:ext cx="1676400" cy="1743075"/>
          </a:xfrm>
          <a:prstGeom prst="rect">
            <a:avLst/>
          </a:prstGeom>
          <a:noFill/>
          <a:ln w="9525">
            <a:noFill/>
            <a:miter lim="800000"/>
            <a:headEnd/>
            <a:tailEnd/>
          </a:ln>
        </p:spPr>
      </p:pic>
      <p:pic>
        <p:nvPicPr>
          <p:cNvPr id="2057" name="Picture 1"/>
          <p:cNvPicPr>
            <a:picLocks noChangeAspect="1"/>
          </p:cNvPicPr>
          <p:nvPr/>
        </p:nvPicPr>
        <p:blipFill>
          <a:blip r:embed="rId7" cstate="print"/>
          <a:srcRect/>
          <a:stretch>
            <a:fillRect/>
          </a:stretch>
        </p:blipFill>
        <p:spPr bwMode="auto">
          <a:xfrm>
            <a:off x="7643813" y="1196975"/>
            <a:ext cx="1457325" cy="785813"/>
          </a:xfrm>
          <a:prstGeom prst="rect">
            <a:avLst/>
          </a:prstGeom>
          <a:noFill/>
          <a:ln w="9525">
            <a:noFill/>
            <a:miter lim="800000"/>
            <a:headEnd/>
            <a:tailEnd/>
          </a:ln>
        </p:spPr>
      </p:pic>
      <p:pic>
        <p:nvPicPr>
          <p:cNvPr id="2058" name="Picture 2"/>
          <p:cNvPicPr>
            <a:picLocks noChangeAspect="1"/>
          </p:cNvPicPr>
          <p:nvPr/>
        </p:nvPicPr>
        <p:blipFill>
          <a:blip r:embed="rId8" cstate="print"/>
          <a:srcRect/>
          <a:stretch>
            <a:fillRect/>
          </a:stretch>
        </p:blipFill>
        <p:spPr bwMode="auto">
          <a:xfrm>
            <a:off x="7129463" y="3743325"/>
            <a:ext cx="2036762" cy="1716088"/>
          </a:xfrm>
          <a:prstGeom prst="rect">
            <a:avLst/>
          </a:prstGeom>
          <a:noFill/>
          <a:ln w="9525">
            <a:noFill/>
            <a:miter lim="800000"/>
            <a:headEnd/>
            <a:tailEnd/>
          </a:ln>
        </p:spPr>
      </p:pic>
      <p:pic>
        <p:nvPicPr>
          <p:cNvPr id="2059" name="Picture 3"/>
          <p:cNvPicPr>
            <a:picLocks noChangeAspect="1"/>
          </p:cNvPicPr>
          <p:nvPr/>
        </p:nvPicPr>
        <p:blipFill>
          <a:blip r:embed="rId9" cstate="print"/>
          <a:srcRect/>
          <a:stretch>
            <a:fillRect/>
          </a:stretch>
        </p:blipFill>
        <p:spPr bwMode="auto">
          <a:xfrm>
            <a:off x="3287713" y="2057400"/>
            <a:ext cx="2781300" cy="1716088"/>
          </a:xfrm>
          <a:prstGeom prst="rect">
            <a:avLst/>
          </a:prstGeom>
          <a:noFill/>
          <a:ln w="9525">
            <a:noFill/>
            <a:miter lim="800000"/>
            <a:headEnd/>
            <a:tailEnd/>
          </a:ln>
        </p:spPr>
      </p:pic>
      <p:pic>
        <p:nvPicPr>
          <p:cNvPr id="2060" name="Picture 4"/>
          <p:cNvPicPr>
            <a:picLocks noChangeAspect="1"/>
          </p:cNvPicPr>
          <p:nvPr/>
        </p:nvPicPr>
        <p:blipFill>
          <a:blip r:embed="rId10" cstate="print"/>
          <a:srcRect/>
          <a:stretch>
            <a:fillRect/>
          </a:stretch>
        </p:blipFill>
        <p:spPr bwMode="auto">
          <a:xfrm>
            <a:off x="4067175" y="3773488"/>
            <a:ext cx="1214438" cy="1714500"/>
          </a:xfrm>
          <a:prstGeom prst="rect">
            <a:avLst/>
          </a:prstGeom>
          <a:noFill/>
          <a:ln w="9525">
            <a:noFill/>
            <a:miter lim="800000"/>
            <a:headEnd/>
            <a:tailEnd/>
          </a:ln>
        </p:spPr>
      </p:pic>
      <p:pic>
        <p:nvPicPr>
          <p:cNvPr id="2061" name="Picture 14" descr="Z:\Categories\Place &amp; Projects Category\Works Projects\Minor Works\Supplier Event\Pictures\Gun Wharf from river2.jpg"/>
          <p:cNvPicPr>
            <a:picLocks noChangeAspect="1" noChangeArrowheads="1"/>
          </p:cNvPicPr>
          <p:nvPr/>
        </p:nvPicPr>
        <p:blipFill>
          <a:blip r:embed="rId11" cstate="print"/>
          <a:srcRect/>
          <a:stretch>
            <a:fillRect/>
          </a:stretch>
        </p:blipFill>
        <p:spPr bwMode="auto">
          <a:xfrm>
            <a:off x="0" y="2036763"/>
            <a:ext cx="3282950" cy="1716087"/>
          </a:xfrm>
          <a:prstGeom prst="rect">
            <a:avLst/>
          </a:prstGeom>
          <a:noFill/>
          <a:ln w="9525">
            <a:noFill/>
            <a:miter lim="800000"/>
            <a:headEnd/>
            <a:tailEnd/>
          </a:ln>
        </p:spPr>
      </p:pic>
      <p:pic>
        <p:nvPicPr>
          <p:cNvPr id="2062" name="Picture 1"/>
          <p:cNvPicPr>
            <a:picLocks noChangeAspect="1"/>
          </p:cNvPicPr>
          <p:nvPr/>
        </p:nvPicPr>
        <p:blipFill>
          <a:blip r:embed="rId12" cstate="print"/>
          <a:srcRect/>
          <a:stretch>
            <a:fillRect/>
          </a:stretch>
        </p:blipFill>
        <p:spPr bwMode="auto">
          <a:xfrm>
            <a:off x="107950" y="1355725"/>
            <a:ext cx="1916113" cy="627063"/>
          </a:xfrm>
          <a:prstGeom prst="rect">
            <a:avLst/>
          </a:prstGeom>
          <a:noFill/>
          <a:ln w="9525">
            <a:noFill/>
            <a:miter lim="800000"/>
            <a:headEnd/>
            <a:tailEnd/>
          </a:ln>
        </p:spPr>
      </p:pic>
      <p:pic>
        <p:nvPicPr>
          <p:cNvPr id="2063" name="Picture 14"/>
          <p:cNvPicPr>
            <a:picLocks noChangeAspect="1"/>
          </p:cNvPicPr>
          <p:nvPr/>
        </p:nvPicPr>
        <p:blipFill>
          <a:blip r:embed="rId13" cstate="print"/>
          <a:srcRect/>
          <a:stretch>
            <a:fillRect/>
          </a:stretch>
        </p:blipFill>
        <p:spPr bwMode="auto">
          <a:xfrm>
            <a:off x="4249738" y="1163638"/>
            <a:ext cx="849312" cy="852487"/>
          </a:xfrm>
          <a:prstGeom prst="rect">
            <a:avLst/>
          </a:prstGeom>
          <a:noFill/>
          <a:ln w="9525">
            <a:noFill/>
            <a:miter lim="800000"/>
            <a:headEnd/>
            <a:tailEnd/>
          </a:ln>
        </p:spPr>
      </p:pic>
    </p:spTree>
    <p:extLst>
      <p:ext uri="{BB962C8B-B14F-4D97-AF65-F5344CB8AC3E}">
        <p14:creationId xmlns:p14="http://schemas.microsoft.com/office/powerpoint/2010/main" val="21479584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11268" name="Text Box 1032"/>
          <p:cNvSpPr txBox="1">
            <a:spLocks noChangeArrowheads="1"/>
          </p:cNvSpPr>
          <p:nvPr/>
        </p:nvSpPr>
        <p:spPr bwMode="auto">
          <a:xfrm>
            <a:off x="755972" y="1340768"/>
            <a:ext cx="80645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AutoNum type="arabicPeriod"/>
              <a:defRPr/>
            </a:pPr>
            <a:r>
              <a:rPr lang="en-GB" sz="3200" dirty="0" smtClean="0">
                <a:solidFill>
                  <a:prstClr val="black"/>
                </a:solidFill>
                <a:latin typeface="Calibri"/>
                <a:cs typeface="Arial" charset="0"/>
              </a:rPr>
              <a:t>Procurement Strategy</a:t>
            </a:r>
          </a:p>
          <a:p>
            <a:pPr eaLnBrk="1" fontAlgn="base" hangingPunct="1">
              <a:spcBef>
                <a:spcPct val="0"/>
              </a:spcBef>
              <a:spcAft>
                <a:spcPct val="0"/>
              </a:spcAft>
              <a:buFontTx/>
              <a:buAutoNum type="arabicPeriod"/>
              <a:defRPr/>
            </a:pPr>
            <a:r>
              <a:rPr lang="en-GB" sz="3200" dirty="0" smtClean="0">
                <a:solidFill>
                  <a:prstClr val="black"/>
                </a:solidFill>
                <a:latin typeface="Calibri"/>
                <a:cs typeface="Arial" charset="0"/>
              </a:rPr>
              <a:t>SME Engagement</a:t>
            </a:r>
            <a:endParaRPr lang="en-GB" sz="3200" dirty="0" smtClean="0">
              <a:solidFill>
                <a:srgbClr val="666699"/>
              </a:solidFill>
              <a:latin typeface="Calibri"/>
              <a:cs typeface="Arial" charset="0"/>
            </a:endParaRPr>
          </a:p>
          <a:p>
            <a:pPr eaLnBrk="1" fontAlgn="base" hangingPunct="1">
              <a:spcBef>
                <a:spcPct val="0"/>
              </a:spcBef>
              <a:spcAft>
                <a:spcPct val="0"/>
              </a:spcAft>
              <a:buFontTx/>
              <a:buAutoNum type="arabicPeriod"/>
              <a:defRPr/>
            </a:pPr>
            <a:r>
              <a:rPr lang="en-GB" sz="3200" dirty="0" smtClean="0">
                <a:solidFill>
                  <a:prstClr val="black"/>
                </a:solidFill>
                <a:latin typeface="Calibri"/>
                <a:cs typeface="Arial" charset="0"/>
              </a:rPr>
              <a:t>Projects we have done</a:t>
            </a:r>
          </a:p>
          <a:p>
            <a:pPr eaLnBrk="1" fontAlgn="base" hangingPunct="1">
              <a:spcBef>
                <a:spcPct val="0"/>
              </a:spcBef>
              <a:spcAft>
                <a:spcPct val="0"/>
              </a:spcAft>
              <a:buFontTx/>
              <a:buAutoNum type="arabicPeriod"/>
              <a:defRPr/>
            </a:pPr>
            <a:r>
              <a:rPr lang="en-GB" sz="3200" dirty="0" smtClean="0">
                <a:solidFill>
                  <a:prstClr val="black"/>
                </a:solidFill>
                <a:latin typeface="Calibri"/>
                <a:cs typeface="Arial" charset="0"/>
              </a:rPr>
              <a:t>Procurement Legislation</a:t>
            </a:r>
          </a:p>
          <a:p>
            <a:pPr eaLnBrk="1" fontAlgn="base" hangingPunct="1">
              <a:spcBef>
                <a:spcPct val="0"/>
              </a:spcBef>
              <a:spcAft>
                <a:spcPct val="0"/>
              </a:spcAft>
              <a:buFontTx/>
              <a:buAutoNum type="arabicPeriod"/>
              <a:defRPr/>
            </a:pPr>
            <a:r>
              <a:rPr lang="en-GB" sz="3200" dirty="0" smtClean="0">
                <a:solidFill>
                  <a:prstClr val="black"/>
                </a:solidFill>
                <a:latin typeface="Calibri"/>
                <a:cs typeface="Arial" charset="0"/>
              </a:rPr>
              <a:t>Medway Opportunities 2015/16 </a:t>
            </a:r>
          </a:p>
          <a:p>
            <a:pPr marL="457200" lvl="1" indent="0" eaLnBrk="1" fontAlgn="base" hangingPunct="1">
              <a:spcBef>
                <a:spcPct val="0"/>
              </a:spcBef>
              <a:spcAft>
                <a:spcPct val="0"/>
              </a:spcAft>
              <a:defRPr/>
            </a:pPr>
            <a:endParaRPr lang="en-GB" b="1" dirty="0" smtClean="0">
              <a:solidFill>
                <a:prstClr val="black"/>
              </a:solidFill>
              <a:cs typeface="Arial" charset="0"/>
            </a:endParaRPr>
          </a:p>
        </p:txBody>
      </p:sp>
      <p:sp>
        <p:nvSpPr>
          <p:cNvPr id="3076" name="Rectangle 1034"/>
          <p:cNvSpPr>
            <a:spLocks noGrp="1"/>
          </p:cNvSpPr>
          <p:nvPr>
            <p:ph type="title" idx="4294967295"/>
          </p:nvPr>
        </p:nvSpPr>
        <p:spPr>
          <a:xfrm>
            <a:off x="107504" y="260648"/>
            <a:ext cx="8229600" cy="1143000"/>
          </a:xfrm>
        </p:spPr>
        <p:txBody>
          <a:bodyPr/>
          <a:lstStyle/>
          <a:p>
            <a:pPr eaLnBrk="1" hangingPunct="1"/>
            <a:r>
              <a:rPr lang="en-GB" altLang="en-US" sz="2800" b="1" dirty="0" smtClean="0"/>
              <a:t>Content</a:t>
            </a:r>
            <a:r>
              <a:rPr lang="en-GB" altLang="en-US" sz="3100" u="sng" dirty="0" smtClean="0">
                <a:solidFill>
                  <a:schemeClr val="accent2"/>
                </a:solidFill>
              </a:rPr>
              <a:t/>
            </a:r>
            <a:br>
              <a:rPr lang="en-GB" altLang="en-US" sz="3100" u="sng" dirty="0" smtClean="0">
                <a:solidFill>
                  <a:schemeClr val="accent2"/>
                </a:solidFill>
              </a:rPr>
            </a:br>
            <a:endParaRPr lang="en-GB" altLang="en-US" sz="3100" u="sng" dirty="0" smtClean="0">
              <a:solidFill>
                <a:schemeClr val="accent2"/>
              </a:solidFill>
            </a:endParaRPr>
          </a:p>
        </p:txBody>
      </p:sp>
      <p:pic>
        <p:nvPicPr>
          <p:cNvPr id="3077"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3078" name="Picture 6"/>
          <p:cNvPicPr>
            <a:picLocks noChangeAspect="1"/>
          </p:cNvPicPr>
          <p:nvPr/>
        </p:nvPicPr>
        <p:blipFill>
          <a:blip r:embed="rId5" cstate="print"/>
          <a:srcRect/>
          <a:stretch>
            <a:fillRect/>
          </a:stretch>
        </p:blipFill>
        <p:spPr bwMode="auto">
          <a:xfrm>
            <a:off x="179388" y="268288"/>
            <a:ext cx="1917700" cy="627062"/>
          </a:xfrm>
          <a:prstGeom prst="rect">
            <a:avLst/>
          </a:prstGeom>
          <a:noFill/>
          <a:ln w="9525">
            <a:noFill/>
            <a:miter lim="800000"/>
            <a:headEnd/>
            <a:tailEnd/>
          </a:ln>
        </p:spPr>
      </p:pic>
      <p:pic>
        <p:nvPicPr>
          <p:cNvPr id="3079" name="Picture 7"/>
          <p:cNvPicPr>
            <a:picLocks noChangeAspect="1"/>
          </p:cNvPicPr>
          <p:nvPr/>
        </p:nvPicPr>
        <p:blipFill>
          <a:blip r:embed="rId6" cstate="print"/>
          <a:srcRect/>
          <a:stretch>
            <a:fillRect/>
          </a:stretch>
        </p:blipFill>
        <p:spPr bwMode="auto">
          <a:xfrm>
            <a:off x="6227763" y="122238"/>
            <a:ext cx="849312" cy="850900"/>
          </a:xfrm>
          <a:prstGeom prst="rect">
            <a:avLst/>
          </a:prstGeom>
          <a:noFill/>
          <a:ln w="9525">
            <a:noFill/>
            <a:miter lim="800000"/>
            <a:headEnd/>
            <a:tailEnd/>
          </a:ln>
        </p:spPr>
      </p:pic>
    </p:spTree>
    <p:extLst>
      <p:ext uri="{BB962C8B-B14F-4D97-AF65-F5344CB8AC3E}">
        <p14:creationId xmlns:p14="http://schemas.microsoft.com/office/powerpoint/2010/main" val="3036630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p:txBody>
          <a:bodyPr>
            <a:normAutofit/>
          </a:bodyPr>
          <a:lstStyle/>
          <a:p>
            <a:pPr marL="514350" indent="-514350">
              <a:lnSpc>
                <a:spcPct val="110000"/>
              </a:lnSpc>
            </a:pPr>
            <a:r>
              <a:rPr lang="en-GB" sz="3800" b="1" dirty="0" smtClean="0">
                <a:solidFill>
                  <a:srgbClr val="FF0000"/>
                </a:solidFill>
              </a:rPr>
              <a:t>University of Kent procurement</a:t>
            </a:r>
          </a:p>
          <a:p>
            <a:pPr marL="514350" indent="-514350">
              <a:lnSpc>
                <a:spcPct val="110000"/>
              </a:lnSpc>
            </a:pPr>
            <a:r>
              <a:rPr lang="en-GB" sz="3800" b="1" dirty="0" smtClean="0">
                <a:solidFill>
                  <a:srgbClr val="00B050"/>
                </a:solidFill>
              </a:rPr>
              <a:t>Local procurement agenda</a:t>
            </a:r>
          </a:p>
          <a:p>
            <a:pPr marL="514350" indent="-514350">
              <a:lnSpc>
                <a:spcPct val="110000"/>
              </a:lnSpc>
            </a:pPr>
            <a:r>
              <a:rPr lang="en-GB" sz="3800" b="1" dirty="0" smtClean="0">
                <a:solidFill>
                  <a:srgbClr val="0070C0"/>
                </a:solidFill>
              </a:rPr>
              <a:t>Finding public sector opportunities</a:t>
            </a:r>
            <a:r>
              <a:rPr lang="en-GB" sz="3800" b="1" dirty="0" smtClean="0">
                <a:solidFill>
                  <a:srgbClr val="002060"/>
                </a:solidFill>
              </a:rPr>
              <a:t> </a:t>
            </a:r>
          </a:p>
          <a:p>
            <a:pPr marL="514350" indent="-514350">
              <a:lnSpc>
                <a:spcPct val="110000"/>
              </a:lnSpc>
            </a:pPr>
            <a:r>
              <a:rPr lang="en-GB" sz="3800" b="1" dirty="0" smtClean="0">
                <a:solidFill>
                  <a:srgbClr val="FFC000"/>
                </a:solidFill>
              </a:rPr>
              <a:t>Bidding for public sector work</a:t>
            </a:r>
          </a:p>
          <a:p>
            <a:pPr marL="514350" indent="-514350">
              <a:lnSpc>
                <a:spcPct val="110000"/>
              </a:lnSpc>
            </a:pPr>
            <a:r>
              <a:rPr lang="en-GB" sz="3800" b="1" dirty="0" smtClean="0">
                <a:solidFill>
                  <a:srgbClr val="7030A0"/>
                </a:solidFill>
              </a:rPr>
              <a:t>Improving your chances of winning</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970658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60115" y="1484784"/>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TextBox 4"/>
          <p:cNvSpPr txBox="1">
            <a:spLocks noChangeArrowheads="1"/>
          </p:cNvSpPr>
          <p:nvPr/>
        </p:nvSpPr>
        <p:spPr bwMode="auto">
          <a:xfrm>
            <a:off x="467544" y="836712"/>
            <a:ext cx="8280400" cy="523220"/>
          </a:xfrm>
          <a:prstGeom prst="rect">
            <a:avLst/>
          </a:prstGeom>
          <a:noFill/>
          <a:ln w="9525">
            <a:noFill/>
            <a:miter lim="800000"/>
            <a:headEnd/>
            <a:tailEnd/>
          </a:ln>
        </p:spPr>
        <p:txBody>
          <a:bodyPr>
            <a:spAutoFit/>
          </a:bodyPr>
          <a:lstStyle/>
          <a:p>
            <a:pPr algn="ctr" fontAlgn="base">
              <a:spcBef>
                <a:spcPct val="0"/>
              </a:spcBef>
              <a:spcAft>
                <a:spcPct val="0"/>
              </a:spcAft>
            </a:pPr>
            <a:r>
              <a:rPr lang="en-GB" sz="2800" b="1" u="sng" dirty="0">
                <a:solidFill>
                  <a:prstClr val="black"/>
                </a:solidFill>
                <a:cs typeface="Arial" charset="0"/>
              </a:rPr>
              <a:t>Category Management: Who Are We?</a:t>
            </a:r>
          </a:p>
        </p:txBody>
      </p:sp>
      <p:pic>
        <p:nvPicPr>
          <p:cNvPr id="4100" name="Picture 1"/>
          <p:cNvPicPr>
            <a:picLocks noChangeAspect="1"/>
          </p:cNvPicPr>
          <p:nvPr/>
        </p:nvPicPr>
        <p:blipFill>
          <a:blip r:embed="rId7" cstate="print"/>
          <a:srcRect/>
          <a:stretch>
            <a:fillRect/>
          </a:stretch>
        </p:blipFill>
        <p:spPr bwMode="auto">
          <a:xfrm>
            <a:off x="98425" y="0"/>
            <a:ext cx="1916113" cy="627063"/>
          </a:xfrm>
          <a:prstGeom prst="rect">
            <a:avLst/>
          </a:prstGeom>
          <a:noFill/>
          <a:ln w="9525">
            <a:noFill/>
            <a:miter lim="800000"/>
            <a:headEnd/>
            <a:tailEnd/>
          </a:ln>
        </p:spPr>
      </p:pic>
      <p:pic>
        <p:nvPicPr>
          <p:cNvPr id="4101" name="Picture 7"/>
          <p:cNvPicPr>
            <a:picLocks noChangeAspect="1"/>
          </p:cNvPicPr>
          <p:nvPr/>
        </p:nvPicPr>
        <p:blipFill>
          <a:blip r:embed="rId8" cstate="print"/>
          <a:srcRect/>
          <a:stretch>
            <a:fillRect/>
          </a:stretch>
        </p:blipFill>
        <p:spPr bwMode="auto">
          <a:xfrm>
            <a:off x="6011863" y="33338"/>
            <a:ext cx="849312" cy="850900"/>
          </a:xfrm>
          <a:prstGeom prst="rect">
            <a:avLst/>
          </a:prstGeom>
          <a:noFill/>
          <a:ln w="9525">
            <a:noFill/>
            <a:miter lim="800000"/>
            <a:headEnd/>
            <a:tailEnd/>
          </a:ln>
        </p:spPr>
      </p:pic>
      <p:pic>
        <p:nvPicPr>
          <p:cNvPr id="4102" name="Picture 1"/>
          <p:cNvPicPr>
            <a:picLocks noChangeAspect="1"/>
          </p:cNvPicPr>
          <p:nvPr/>
        </p:nvPicPr>
        <p:blipFill>
          <a:blip r:embed="rId9" cstate="print"/>
          <a:srcRect/>
          <a:stretch>
            <a:fillRect/>
          </a:stretch>
        </p:blipFill>
        <p:spPr bwMode="auto">
          <a:xfrm>
            <a:off x="7362825" y="66675"/>
            <a:ext cx="1457325" cy="785813"/>
          </a:xfrm>
          <a:prstGeom prst="rect">
            <a:avLst/>
          </a:prstGeom>
          <a:noFill/>
          <a:ln w="9525">
            <a:noFill/>
            <a:miter lim="800000"/>
            <a:headEnd/>
            <a:tailEnd/>
          </a:ln>
        </p:spPr>
      </p:pic>
    </p:spTree>
    <p:extLst>
      <p:ext uri="{BB962C8B-B14F-4D97-AF65-F5344CB8AC3E}">
        <p14:creationId xmlns:p14="http://schemas.microsoft.com/office/powerpoint/2010/main" val="452857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pic>
        <p:nvPicPr>
          <p:cNvPr id="5123" name="Picture 1031"/>
          <p:cNvPicPr>
            <a:picLocks noChangeAspect="1" noChangeArrowheads="1"/>
          </p:cNvPicPr>
          <p:nvPr/>
        </p:nvPicPr>
        <p:blipFill>
          <a:blip r:embed="rId4" cstate="print"/>
          <a:srcRect/>
          <a:stretch>
            <a:fillRect/>
          </a:stretch>
        </p:blipFill>
        <p:spPr bwMode="auto">
          <a:xfrm>
            <a:off x="554038" y="1030288"/>
            <a:ext cx="2341562" cy="3505200"/>
          </a:xfrm>
          <a:prstGeom prst="rect">
            <a:avLst/>
          </a:prstGeom>
          <a:noFill/>
          <a:ln w="12700">
            <a:solidFill>
              <a:schemeClr val="tx1"/>
            </a:solidFill>
            <a:miter lim="800000"/>
            <a:headEnd/>
            <a:tailEnd/>
          </a:ln>
          <a:effectLst/>
        </p:spPr>
      </p:pic>
      <p:sp>
        <p:nvSpPr>
          <p:cNvPr id="11268" name="Text Box 1032"/>
          <p:cNvSpPr txBox="1">
            <a:spLocks noChangeArrowheads="1"/>
          </p:cNvSpPr>
          <p:nvPr/>
        </p:nvSpPr>
        <p:spPr bwMode="auto">
          <a:xfrm>
            <a:off x="3717925" y="990600"/>
            <a:ext cx="46640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dirty="0" smtClean="0">
                <a:solidFill>
                  <a:prstClr val="black"/>
                </a:solidFill>
                <a:latin typeface="Calibri"/>
                <a:cs typeface="Arial" charset="0"/>
              </a:rPr>
              <a:t>Four themes</a:t>
            </a:r>
          </a:p>
          <a:p>
            <a:pPr eaLnBrk="1" fontAlgn="base" hangingPunct="1">
              <a:spcBef>
                <a:spcPct val="0"/>
              </a:spcBef>
              <a:spcAft>
                <a:spcPct val="0"/>
              </a:spcAft>
              <a:defRPr/>
            </a:pPr>
            <a:endParaRPr lang="en-GB" dirty="0" smtClean="0">
              <a:solidFill>
                <a:prstClr val="black"/>
              </a:solidFill>
              <a:latin typeface="Calibri"/>
              <a:cs typeface="Arial" charset="0"/>
            </a:endParaRPr>
          </a:p>
          <a:p>
            <a:pPr eaLnBrk="1" fontAlgn="base" hangingPunct="1">
              <a:spcBef>
                <a:spcPct val="0"/>
              </a:spcBef>
              <a:spcAft>
                <a:spcPct val="0"/>
              </a:spcAft>
              <a:buFontTx/>
              <a:buAutoNum type="arabicPeriod"/>
              <a:defRPr/>
            </a:pPr>
            <a:r>
              <a:rPr lang="en-GB" dirty="0" smtClean="0">
                <a:solidFill>
                  <a:prstClr val="black"/>
                </a:solidFill>
                <a:latin typeface="Calibri"/>
                <a:cs typeface="Arial" charset="0"/>
              </a:rPr>
              <a:t>Improved services, better outcomes</a:t>
            </a:r>
          </a:p>
          <a:p>
            <a:pPr lvl="1" eaLnBrk="1" fontAlgn="base" hangingPunct="1">
              <a:spcBef>
                <a:spcPct val="0"/>
              </a:spcBef>
              <a:spcAft>
                <a:spcPct val="0"/>
              </a:spcAft>
              <a:defRPr/>
            </a:pPr>
            <a:endParaRPr lang="en-GB" dirty="0" smtClean="0">
              <a:solidFill>
                <a:srgbClr val="666699"/>
              </a:solidFill>
              <a:latin typeface="Calibri"/>
              <a:cs typeface="Arial" charset="0"/>
            </a:endParaRPr>
          </a:p>
          <a:p>
            <a:pPr lvl="1" eaLnBrk="1" fontAlgn="base" hangingPunct="1">
              <a:spcBef>
                <a:spcPct val="0"/>
              </a:spcBef>
              <a:spcAft>
                <a:spcPct val="0"/>
              </a:spcAft>
              <a:defRPr/>
            </a:pPr>
            <a:endParaRPr lang="en-GB" dirty="0" smtClean="0">
              <a:solidFill>
                <a:prstClr val="black"/>
              </a:solidFill>
              <a:latin typeface="Calibri"/>
              <a:cs typeface="Arial" charset="0"/>
            </a:endParaRPr>
          </a:p>
          <a:p>
            <a:pPr eaLnBrk="1" fontAlgn="base" hangingPunct="1">
              <a:spcBef>
                <a:spcPct val="0"/>
              </a:spcBef>
              <a:spcAft>
                <a:spcPct val="0"/>
              </a:spcAft>
              <a:buFontTx/>
              <a:buAutoNum type="arabicPeriod"/>
              <a:defRPr/>
            </a:pPr>
            <a:r>
              <a:rPr lang="en-GB" dirty="0" smtClean="0">
                <a:solidFill>
                  <a:prstClr val="black"/>
                </a:solidFill>
                <a:latin typeface="Calibri"/>
                <a:cs typeface="Arial" charset="0"/>
              </a:rPr>
              <a:t>Reduce red tape</a:t>
            </a:r>
          </a:p>
          <a:p>
            <a:pPr lvl="1" eaLnBrk="1" fontAlgn="base" hangingPunct="1">
              <a:spcBef>
                <a:spcPct val="0"/>
              </a:spcBef>
              <a:spcAft>
                <a:spcPct val="0"/>
              </a:spcAft>
              <a:defRPr/>
            </a:pPr>
            <a:endParaRPr lang="en-GB" dirty="0" smtClean="0">
              <a:solidFill>
                <a:srgbClr val="666699"/>
              </a:solidFill>
              <a:latin typeface="Calibri"/>
              <a:cs typeface="Arial" charset="0"/>
            </a:endParaRPr>
          </a:p>
          <a:p>
            <a:pPr lvl="1" eaLnBrk="1" fontAlgn="base" hangingPunct="1">
              <a:spcBef>
                <a:spcPct val="0"/>
              </a:spcBef>
              <a:spcAft>
                <a:spcPct val="0"/>
              </a:spcAft>
              <a:defRPr/>
            </a:pPr>
            <a:endParaRPr lang="en-GB" dirty="0" smtClean="0">
              <a:solidFill>
                <a:srgbClr val="666699"/>
              </a:solidFill>
              <a:latin typeface="Calibri"/>
              <a:cs typeface="Arial" charset="0"/>
            </a:endParaRPr>
          </a:p>
          <a:p>
            <a:pPr eaLnBrk="1" fontAlgn="base" hangingPunct="1">
              <a:spcBef>
                <a:spcPct val="0"/>
              </a:spcBef>
              <a:spcAft>
                <a:spcPct val="0"/>
              </a:spcAft>
              <a:buFontTx/>
              <a:buAutoNum type="arabicPeriod"/>
              <a:defRPr/>
            </a:pPr>
            <a:r>
              <a:rPr lang="en-GB" dirty="0" smtClean="0">
                <a:solidFill>
                  <a:prstClr val="black"/>
                </a:solidFill>
                <a:latin typeface="Calibri"/>
                <a:cs typeface="Arial" charset="0"/>
              </a:rPr>
              <a:t>Support the local economy</a:t>
            </a:r>
          </a:p>
          <a:p>
            <a:pPr lvl="1" eaLnBrk="1" fontAlgn="base" hangingPunct="1">
              <a:spcBef>
                <a:spcPct val="0"/>
              </a:spcBef>
              <a:spcAft>
                <a:spcPct val="0"/>
              </a:spcAft>
              <a:defRPr/>
            </a:pPr>
            <a:endParaRPr lang="en-GB" dirty="0" smtClean="0">
              <a:solidFill>
                <a:srgbClr val="666699"/>
              </a:solidFill>
              <a:latin typeface="Calibri"/>
              <a:cs typeface="Arial" charset="0"/>
            </a:endParaRPr>
          </a:p>
          <a:p>
            <a:pPr lvl="1" eaLnBrk="1" fontAlgn="base" hangingPunct="1">
              <a:spcBef>
                <a:spcPct val="0"/>
              </a:spcBef>
              <a:spcAft>
                <a:spcPct val="0"/>
              </a:spcAft>
              <a:defRPr/>
            </a:pPr>
            <a:endParaRPr lang="en-GB" dirty="0" smtClean="0">
              <a:solidFill>
                <a:prstClr val="black"/>
              </a:solidFill>
              <a:latin typeface="Calibri"/>
              <a:cs typeface="Arial" charset="0"/>
            </a:endParaRPr>
          </a:p>
          <a:p>
            <a:pPr eaLnBrk="1" fontAlgn="base" hangingPunct="1">
              <a:spcBef>
                <a:spcPct val="0"/>
              </a:spcBef>
              <a:spcAft>
                <a:spcPct val="0"/>
              </a:spcAft>
              <a:buFontTx/>
              <a:buAutoNum type="arabicPeriod"/>
              <a:defRPr/>
            </a:pPr>
            <a:r>
              <a:rPr lang="en-GB" dirty="0" smtClean="0">
                <a:solidFill>
                  <a:prstClr val="black"/>
                </a:solidFill>
                <a:latin typeface="Calibri"/>
                <a:cs typeface="Arial" charset="0"/>
              </a:rPr>
              <a:t>Intelligent spending</a:t>
            </a:r>
          </a:p>
          <a:p>
            <a:pPr lvl="1" eaLnBrk="1" fontAlgn="base" hangingPunct="1">
              <a:spcBef>
                <a:spcPct val="0"/>
              </a:spcBef>
              <a:spcAft>
                <a:spcPct val="0"/>
              </a:spcAft>
              <a:defRPr/>
            </a:pPr>
            <a:endParaRPr lang="en-GB" dirty="0" smtClean="0">
              <a:solidFill>
                <a:srgbClr val="666699"/>
              </a:solidFill>
              <a:latin typeface="Calibri"/>
              <a:cs typeface="Arial" charset="0"/>
            </a:endParaRPr>
          </a:p>
          <a:p>
            <a:pPr lvl="1" eaLnBrk="1" fontAlgn="base" hangingPunct="1">
              <a:spcBef>
                <a:spcPct val="0"/>
              </a:spcBef>
              <a:spcAft>
                <a:spcPct val="0"/>
              </a:spcAft>
              <a:buFontTx/>
              <a:buAutoNum type="arabicPeriod"/>
              <a:defRPr/>
            </a:pPr>
            <a:endParaRPr lang="en-GB" b="1" dirty="0" smtClean="0">
              <a:solidFill>
                <a:prstClr val="black"/>
              </a:solidFill>
              <a:cs typeface="Arial" charset="0"/>
            </a:endParaRPr>
          </a:p>
        </p:txBody>
      </p:sp>
      <p:sp>
        <p:nvSpPr>
          <p:cNvPr id="5125" name="Rectangle 1034"/>
          <p:cNvSpPr>
            <a:spLocks noGrp="1"/>
          </p:cNvSpPr>
          <p:nvPr>
            <p:ph type="title" idx="4294967295"/>
          </p:nvPr>
        </p:nvSpPr>
        <p:spPr>
          <a:xfrm>
            <a:off x="76200" y="228600"/>
            <a:ext cx="8229600" cy="1143000"/>
          </a:xfrm>
        </p:spPr>
        <p:txBody>
          <a:bodyPr/>
          <a:lstStyle/>
          <a:p>
            <a:pPr eaLnBrk="1" hangingPunct="1"/>
            <a:r>
              <a:rPr lang="en-GB" altLang="en-US" sz="2800" b="1" dirty="0" smtClean="0"/>
              <a:t>Procurement Strategy</a:t>
            </a:r>
            <a:r>
              <a:rPr lang="en-GB" altLang="en-US" sz="3100" u="sng" dirty="0" smtClean="0">
                <a:solidFill>
                  <a:schemeClr val="accent2"/>
                </a:solidFill>
              </a:rPr>
              <a:t/>
            </a:r>
            <a:br>
              <a:rPr lang="en-GB" altLang="en-US" sz="3100" u="sng" dirty="0" smtClean="0">
                <a:solidFill>
                  <a:schemeClr val="accent2"/>
                </a:solidFill>
              </a:rPr>
            </a:br>
            <a:endParaRPr lang="en-GB" altLang="en-US" sz="3100" u="sng" dirty="0" smtClean="0">
              <a:solidFill>
                <a:schemeClr val="accent2"/>
              </a:solidFill>
            </a:endParaRPr>
          </a:p>
        </p:txBody>
      </p:sp>
      <p:pic>
        <p:nvPicPr>
          <p:cNvPr id="5126" name="Picture 1"/>
          <p:cNvPicPr>
            <a:picLocks noChangeAspect="1"/>
          </p:cNvPicPr>
          <p:nvPr/>
        </p:nvPicPr>
        <p:blipFill>
          <a:blip r:embed="rId5" cstate="print"/>
          <a:srcRect/>
          <a:stretch>
            <a:fillRect/>
          </a:stretch>
        </p:blipFill>
        <p:spPr bwMode="auto">
          <a:xfrm>
            <a:off x="7380288" y="188913"/>
            <a:ext cx="1457325" cy="785812"/>
          </a:xfrm>
          <a:prstGeom prst="rect">
            <a:avLst/>
          </a:prstGeom>
          <a:noFill/>
          <a:ln w="9525">
            <a:noFill/>
            <a:miter lim="800000"/>
            <a:headEnd/>
            <a:tailEnd/>
          </a:ln>
        </p:spPr>
      </p:pic>
      <p:pic>
        <p:nvPicPr>
          <p:cNvPr id="5127" name="Picture 6"/>
          <p:cNvPicPr>
            <a:picLocks noChangeAspect="1"/>
          </p:cNvPicPr>
          <p:nvPr/>
        </p:nvPicPr>
        <p:blipFill>
          <a:blip r:embed="rId6" cstate="print"/>
          <a:srcRect/>
          <a:stretch>
            <a:fillRect/>
          </a:stretch>
        </p:blipFill>
        <p:spPr bwMode="auto">
          <a:xfrm>
            <a:off x="179388" y="268288"/>
            <a:ext cx="1917700" cy="627062"/>
          </a:xfrm>
          <a:prstGeom prst="rect">
            <a:avLst/>
          </a:prstGeom>
          <a:noFill/>
          <a:ln w="9525">
            <a:noFill/>
            <a:miter lim="800000"/>
            <a:headEnd/>
            <a:tailEnd/>
          </a:ln>
        </p:spPr>
      </p:pic>
      <p:pic>
        <p:nvPicPr>
          <p:cNvPr id="5128" name="Picture 7"/>
          <p:cNvPicPr>
            <a:picLocks noChangeAspect="1"/>
          </p:cNvPicPr>
          <p:nvPr/>
        </p:nvPicPr>
        <p:blipFill>
          <a:blip r:embed="rId7" cstate="print"/>
          <a:srcRect/>
          <a:stretch>
            <a:fillRect/>
          </a:stretch>
        </p:blipFill>
        <p:spPr bwMode="auto">
          <a:xfrm>
            <a:off x="6227763" y="122238"/>
            <a:ext cx="849312" cy="850900"/>
          </a:xfrm>
          <a:prstGeom prst="rect">
            <a:avLst/>
          </a:prstGeom>
          <a:noFill/>
          <a:ln w="9525">
            <a:noFill/>
            <a:miter lim="800000"/>
            <a:headEnd/>
            <a:tailEnd/>
          </a:ln>
        </p:spPr>
      </p:pic>
    </p:spTree>
    <p:extLst>
      <p:ext uri="{BB962C8B-B14F-4D97-AF65-F5344CB8AC3E}">
        <p14:creationId xmlns:p14="http://schemas.microsoft.com/office/powerpoint/2010/main" val="486352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323528" y="-27384"/>
            <a:ext cx="7772400" cy="1295400"/>
          </a:xfrm>
        </p:spPr>
        <p:txBody>
          <a:bodyPr/>
          <a:lstStyle/>
          <a:p>
            <a:pPr eaLnBrk="1" hangingPunct="1">
              <a:lnSpc>
                <a:spcPct val="150000"/>
              </a:lnSpc>
            </a:pPr>
            <a:r>
              <a:rPr lang="en-GB" altLang="en-US" sz="2800" b="1" dirty="0" smtClean="0"/>
              <a:t>Category Management</a:t>
            </a:r>
          </a:p>
        </p:txBody>
      </p:sp>
      <p:pic>
        <p:nvPicPr>
          <p:cNvPr id="6147"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331788" y="1196975"/>
            <a:ext cx="85058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base" hangingPunct="1">
              <a:spcBef>
                <a:spcPct val="0"/>
              </a:spcBef>
              <a:spcAft>
                <a:spcPct val="0"/>
              </a:spcAft>
              <a:defRPr/>
            </a:pPr>
            <a:r>
              <a:rPr lang="en-GB" sz="2000" b="1" dirty="0" smtClean="0">
                <a:solidFill>
                  <a:prstClr val="black"/>
                </a:solidFill>
                <a:latin typeface="Arial" charset="0"/>
              </a:rPr>
              <a:t>What is Medway Council Doing for SMEs?</a:t>
            </a:r>
            <a:endParaRPr lang="en-GB" sz="2000" b="1" dirty="0">
              <a:solidFill>
                <a:prstClr val="black"/>
              </a:solidFill>
              <a:latin typeface="Arial" charset="0"/>
            </a:endParaRPr>
          </a:p>
          <a:p>
            <a:pPr marL="0" indent="0" eaLnBrk="1" fontAlgn="base" hangingPunct="1">
              <a:spcBef>
                <a:spcPct val="0"/>
              </a:spcBef>
              <a:spcAft>
                <a:spcPct val="0"/>
              </a:spcAft>
              <a:defRPr/>
            </a:pPr>
            <a:endParaRPr lang="en-GB" sz="2000" dirty="0" smtClean="0">
              <a:solidFill>
                <a:prstClr val="black"/>
              </a:solidFill>
              <a:latin typeface="Arial" charset="0"/>
            </a:endParaRP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Advertising all opportunities via the Kent Business Portal &amp; Contracts Finder</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Using PAS91 as standard PQQ for above Threshold Procurement</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Holding Meet the Buyer Events and attending Supplier Engagement Days</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Signposting to other support organisations </a:t>
            </a:r>
            <a:r>
              <a:rPr lang="en-GB" sz="2000" dirty="0" err="1" smtClean="0">
                <a:solidFill>
                  <a:prstClr val="black"/>
                </a:solidFill>
                <a:latin typeface="Arial" charset="0"/>
              </a:rPr>
              <a:t>Eg</a:t>
            </a:r>
            <a:r>
              <a:rPr lang="en-GB" sz="2000" dirty="0" smtClean="0">
                <a:solidFill>
                  <a:prstClr val="black"/>
                </a:solidFill>
                <a:latin typeface="Arial" charset="0"/>
              </a:rPr>
              <a:t> BSK </a:t>
            </a:r>
            <a:r>
              <a:rPr lang="en-GB" sz="2000" dirty="0" err="1" smtClean="0">
                <a:solidFill>
                  <a:prstClr val="black"/>
                </a:solidFill>
                <a:latin typeface="Arial" charset="0"/>
              </a:rPr>
              <a:t>CiC</a:t>
            </a:r>
            <a:r>
              <a:rPr lang="en-GB" sz="2000" dirty="0" smtClean="0">
                <a:solidFill>
                  <a:prstClr val="black"/>
                </a:solidFill>
                <a:latin typeface="Arial" charset="0"/>
              </a:rPr>
              <a:t>, </a:t>
            </a:r>
            <a:r>
              <a:rPr lang="en-GB" sz="2000" dirty="0" err="1" smtClean="0">
                <a:solidFill>
                  <a:prstClr val="black"/>
                </a:solidFill>
                <a:latin typeface="Arial" charset="0"/>
              </a:rPr>
              <a:t>TrAC</a:t>
            </a:r>
            <a:r>
              <a:rPr lang="en-GB" sz="2000" dirty="0" smtClean="0">
                <a:solidFill>
                  <a:prstClr val="black"/>
                </a:solidFill>
                <a:latin typeface="Arial" charset="0"/>
              </a:rPr>
              <a:t> Ministry for Growth, Chamber of Commerce</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Engaging with Industry bodies such as Federation of Small Businesses, National Federation of Builders</a:t>
            </a:r>
            <a:r>
              <a:rPr lang="en-GB" sz="1600" dirty="0" smtClean="0">
                <a:solidFill>
                  <a:prstClr val="black"/>
                </a:solidFill>
                <a:latin typeface="Arial" charset="0"/>
              </a:rPr>
              <a:t> </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Ethical Procurement</a:t>
            </a:r>
            <a:endParaRPr lang="en-GB" sz="2000" dirty="0">
              <a:solidFill>
                <a:prstClr val="black"/>
              </a:solidFill>
              <a:latin typeface="Arial" charset="0"/>
            </a:endParaRPr>
          </a:p>
          <a:p>
            <a:pPr marL="0" indent="0" eaLnBrk="1" fontAlgn="base" hangingPunct="1">
              <a:spcBef>
                <a:spcPct val="0"/>
              </a:spcBef>
              <a:spcAft>
                <a:spcPct val="0"/>
              </a:spcAft>
              <a:defRPr/>
            </a:pPr>
            <a:endParaRPr lang="en-GB" sz="1600" dirty="0">
              <a:solidFill>
                <a:prstClr val="black"/>
              </a:solidFill>
              <a:latin typeface="Arial" charset="0"/>
            </a:endParaRPr>
          </a:p>
        </p:txBody>
      </p:sp>
      <p:pic>
        <p:nvPicPr>
          <p:cNvPr id="6149"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6150" name="Picture 5"/>
          <p:cNvPicPr>
            <a:picLocks noChangeAspect="1"/>
          </p:cNvPicPr>
          <p:nvPr/>
        </p:nvPicPr>
        <p:blipFill>
          <a:blip r:embed="rId5" cstate="print"/>
          <a:srcRect/>
          <a:stretch>
            <a:fillRect/>
          </a:stretch>
        </p:blipFill>
        <p:spPr bwMode="auto">
          <a:xfrm>
            <a:off x="179388" y="268288"/>
            <a:ext cx="1917700" cy="627062"/>
          </a:xfrm>
          <a:prstGeom prst="rect">
            <a:avLst/>
          </a:prstGeom>
          <a:noFill/>
          <a:ln w="9525">
            <a:noFill/>
            <a:miter lim="800000"/>
            <a:headEnd/>
            <a:tailEnd/>
          </a:ln>
        </p:spPr>
      </p:pic>
      <p:pic>
        <p:nvPicPr>
          <p:cNvPr id="6151" name="Picture 6"/>
          <p:cNvPicPr>
            <a:picLocks noChangeAspect="1"/>
          </p:cNvPicPr>
          <p:nvPr/>
        </p:nvPicPr>
        <p:blipFill>
          <a:blip r:embed="rId6" cstate="print"/>
          <a:srcRect/>
          <a:stretch>
            <a:fillRect/>
          </a:stretch>
        </p:blipFill>
        <p:spPr bwMode="auto">
          <a:xfrm>
            <a:off x="6084888" y="123825"/>
            <a:ext cx="849312" cy="850900"/>
          </a:xfrm>
          <a:prstGeom prst="rect">
            <a:avLst/>
          </a:prstGeom>
          <a:noFill/>
          <a:ln w="9525">
            <a:noFill/>
            <a:miter lim="800000"/>
            <a:headEnd/>
            <a:tailEnd/>
          </a:ln>
        </p:spPr>
      </p:pic>
    </p:spTree>
    <p:extLst>
      <p:ext uri="{BB962C8B-B14F-4D97-AF65-F5344CB8AC3E}">
        <p14:creationId xmlns:p14="http://schemas.microsoft.com/office/powerpoint/2010/main" val="23893289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Third Party Spend</a:t>
            </a:r>
            <a:endParaRPr lang="en-GB" dirty="0"/>
          </a:p>
        </p:txBody>
      </p:sp>
      <p:sp>
        <p:nvSpPr>
          <p:cNvPr id="7171" name="Text Placeholder 6"/>
          <p:cNvSpPr>
            <a:spLocks noGrp="1"/>
          </p:cNvSpPr>
          <p:nvPr>
            <p:ph type="body" idx="1"/>
          </p:nvPr>
        </p:nvSpPr>
        <p:spPr/>
        <p:txBody>
          <a:bodyPr/>
          <a:lstStyle/>
          <a:p>
            <a:r>
              <a:rPr lang="en-GB" smtClean="0"/>
              <a:t>People</a:t>
            </a:r>
          </a:p>
        </p:txBody>
      </p:sp>
      <p:sp>
        <p:nvSpPr>
          <p:cNvPr id="7172" name="Content Placeholder 2"/>
          <p:cNvSpPr>
            <a:spLocks noGrp="1"/>
          </p:cNvSpPr>
          <p:nvPr>
            <p:ph sz="half" idx="2"/>
          </p:nvPr>
        </p:nvSpPr>
        <p:spPr/>
        <p:txBody>
          <a:bodyPr/>
          <a:lstStyle/>
          <a:p>
            <a:pPr>
              <a:buFont typeface="Arial" charset="0"/>
              <a:buNone/>
            </a:pPr>
            <a:r>
              <a:rPr lang="en-GB" altLang="en-US" sz="1800" smtClean="0"/>
              <a:t>People covers the following:</a:t>
            </a:r>
          </a:p>
          <a:p>
            <a:r>
              <a:rPr lang="en-GB" altLang="en-US" sz="1400" smtClean="0"/>
              <a:t>Social &amp; Community Care</a:t>
            </a:r>
          </a:p>
          <a:p>
            <a:r>
              <a:rPr lang="en-GB" altLang="en-US" sz="1400" smtClean="0"/>
              <a:t>Healthcare</a:t>
            </a:r>
          </a:p>
          <a:p>
            <a:r>
              <a:rPr lang="en-GB" altLang="en-US" sz="1400" smtClean="0"/>
              <a:t>Housing Support</a:t>
            </a:r>
          </a:p>
          <a:p>
            <a:r>
              <a:rPr lang="en-GB" altLang="en-US" sz="1400" smtClean="0"/>
              <a:t>Education</a:t>
            </a:r>
          </a:p>
          <a:p>
            <a:r>
              <a:rPr lang="en-GB" altLang="en-US" sz="1400" smtClean="0"/>
              <a:t>Community Advisory services</a:t>
            </a:r>
          </a:p>
          <a:p>
            <a:r>
              <a:rPr lang="en-GB" altLang="en-US" sz="1400" smtClean="0"/>
              <a:t>Arts &amp; Leisure services</a:t>
            </a:r>
          </a:p>
          <a:p>
            <a:r>
              <a:rPr lang="en-GB" altLang="en-US" sz="1400" smtClean="0"/>
              <a:t>Consultancy</a:t>
            </a:r>
          </a:p>
          <a:p>
            <a:r>
              <a:rPr lang="en-GB" altLang="en-US" sz="1400" smtClean="0"/>
              <a:t>Human Resources</a:t>
            </a:r>
          </a:p>
          <a:p>
            <a:r>
              <a:rPr lang="en-GB" altLang="en-US" sz="1400" smtClean="0"/>
              <a:t>ICT</a:t>
            </a:r>
          </a:p>
          <a:p>
            <a:r>
              <a:rPr lang="en-GB" altLang="en-US" sz="1400" smtClean="0"/>
              <a:t>Legal Services</a:t>
            </a:r>
          </a:p>
          <a:p>
            <a:r>
              <a:rPr lang="en-GB" altLang="en-US" sz="1400" smtClean="0"/>
              <a:t>Stationery</a:t>
            </a:r>
          </a:p>
          <a:p>
            <a:endParaRPr lang="en-GB" altLang="en-US" sz="1100" smtClean="0"/>
          </a:p>
        </p:txBody>
      </p:sp>
      <p:sp>
        <p:nvSpPr>
          <p:cNvPr id="7173" name="Text Placeholder 7"/>
          <p:cNvSpPr>
            <a:spLocks noGrp="1"/>
          </p:cNvSpPr>
          <p:nvPr>
            <p:ph type="body" sz="quarter" idx="3"/>
          </p:nvPr>
        </p:nvSpPr>
        <p:spPr/>
        <p:txBody>
          <a:bodyPr/>
          <a:lstStyle/>
          <a:p>
            <a:r>
              <a:rPr lang="en-GB" smtClean="0"/>
              <a:t>Place</a:t>
            </a:r>
          </a:p>
        </p:txBody>
      </p:sp>
      <p:sp>
        <p:nvSpPr>
          <p:cNvPr id="9" name="Content Placeholder 8"/>
          <p:cNvSpPr>
            <a:spLocks noGrp="1"/>
          </p:cNvSpPr>
          <p:nvPr>
            <p:ph sz="quarter" idx="4"/>
          </p:nvPr>
        </p:nvSpPr>
        <p:spPr/>
        <p:txBody>
          <a:bodyPr>
            <a:normAutofit lnSpcReduction="10000"/>
          </a:bodyPr>
          <a:lstStyle/>
          <a:p>
            <a:pPr marL="0" indent="0">
              <a:buFont typeface="Arial" charset="0"/>
              <a:buNone/>
              <a:defRPr/>
            </a:pPr>
            <a:r>
              <a:rPr lang="en-GB" sz="1800" dirty="0" smtClean="0"/>
              <a:t>Place covers the following:</a:t>
            </a:r>
          </a:p>
          <a:p>
            <a:pPr>
              <a:defRPr/>
            </a:pPr>
            <a:r>
              <a:rPr lang="en-GB" sz="1400" dirty="0" smtClean="0"/>
              <a:t>Cemetery &amp; Crematorium</a:t>
            </a:r>
          </a:p>
          <a:p>
            <a:pPr>
              <a:defRPr/>
            </a:pPr>
            <a:r>
              <a:rPr lang="en-GB" sz="1400" dirty="0" smtClean="0"/>
              <a:t>Construction/works</a:t>
            </a:r>
          </a:p>
          <a:p>
            <a:pPr>
              <a:defRPr/>
            </a:pPr>
            <a:r>
              <a:rPr lang="en-GB" sz="1400" dirty="0" smtClean="0"/>
              <a:t>Environmental services</a:t>
            </a:r>
          </a:p>
          <a:p>
            <a:pPr>
              <a:defRPr/>
            </a:pPr>
            <a:r>
              <a:rPr lang="en-GB" sz="1400" dirty="0" smtClean="0"/>
              <a:t>Highway equipment &amp; materials</a:t>
            </a:r>
          </a:p>
          <a:p>
            <a:pPr>
              <a:defRPr/>
            </a:pPr>
            <a:r>
              <a:rPr lang="en-GB" sz="1400" dirty="0" smtClean="0"/>
              <a:t>Horticultural</a:t>
            </a:r>
          </a:p>
          <a:p>
            <a:pPr>
              <a:defRPr/>
            </a:pPr>
            <a:r>
              <a:rPr lang="en-GB" sz="1400" dirty="0" smtClean="0"/>
              <a:t>Housing management</a:t>
            </a:r>
          </a:p>
          <a:p>
            <a:pPr>
              <a:defRPr/>
            </a:pPr>
            <a:r>
              <a:rPr lang="en-GB" sz="1400" dirty="0" smtClean="0"/>
              <a:t>Passenger transport</a:t>
            </a:r>
          </a:p>
          <a:p>
            <a:pPr>
              <a:defRPr/>
            </a:pPr>
            <a:r>
              <a:rPr lang="en-GB" sz="1400" dirty="0" smtClean="0"/>
              <a:t>Street &amp; Traffic management</a:t>
            </a:r>
          </a:p>
          <a:p>
            <a:pPr>
              <a:defRPr/>
            </a:pPr>
            <a:r>
              <a:rPr lang="en-GB" sz="1400" dirty="0" smtClean="0"/>
              <a:t>Complex &amp; significant projects</a:t>
            </a:r>
          </a:p>
          <a:p>
            <a:pPr>
              <a:defRPr/>
            </a:pPr>
            <a:r>
              <a:rPr lang="en-GB" sz="1400" dirty="0" smtClean="0"/>
              <a:t>Equipment &amp; maintenance</a:t>
            </a:r>
          </a:p>
          <a:p>
            <a:pPr>
              <a:defRPr/>
            </a:pPr>
            <a:r>
              <a:rPr lang="en-GB" sz="1400" dirty="0" smtClean="0"/>
              <a:t>Facilities management services</a:t>
            </a:r>
          </a:p>
          <a:p>
            <a:pPr>
              <a:defRPr/>
            </a:pPr>
            <a:r>
              <a:rPr lang="en-GB" sz="1400" dirty="0" smtClean="0"/>
              <a:t>Vehicle management</a:t>
            </a:r>
          </a:p>
          <a:p>
            <a:pPr>
              <a:defRPr/>
            </a:pPr>
            <a:r>
              <a:rPr lang="en-GB" sz="1400" dirty="0" smtClean="0"/>
              <a:t>Furniture &amp; soft furnishings</a:t>
            </a:r>
            <a:endParaRPr lang="en-GB" sz="1400" dirty="0"/>
          </a:p>
          <a:p>
            <a:pPr>
              <a:defRPr/>
            </a:pPr>
            <a:r>
              <a:rPr lang="en-GB" sz="1400" dirty="0" smtClean="0"/>
              <a:t>Health &amp; safety</a:t>
            </a:r>
          </a:p>
          <a:p>
            <a:pPr>
              <a:defRPr/>
            </a:pPr>
            <a:r>
              <a:rPr lang="en-GB" sz="1400" dirty="0" smtClean="0"/>
              <a:t>Utilities</a:t>
            </a:r>
          </a:p>
          <a:p>
            <a:pPr>
              <a:defRPr/>
            </a:pPr>
            <a:endParaRPr lang="en-GB" dirty="0"/>
          </a:p>
        </p:txBody>
      </p:sp>
      <p:pic>
        <p:nvPicPr>
          <p:cNvPr id="7175" name="Picture 4"/>
          <p:cNvPicPr>
            <a:picLocks noChangeAspect="1"/>
          </p:cNvPicPr>
          <p:nvPr/>
        </p:nvPicPr>
        <p:blipFill>
          <a:blip r:embed="rId3" cstate="print"/>
          <a:srcRect/>
          <a:stretch>
            <a:fillRect/>
          </a:stretch>
        </p:blipFill>
        <p:spPr bwMode="auto">
          <a:xfrm>
            <a:off x="0" y="6021388"/>
            <a:ext cx="9144000" cy="836612"/>
          </a:xfrm>
          <a:prstGeom prst="rect">
            <a:avLst/>
          </a:prstGeom>
          <a:noFill/>
          <a:ln w="9525">
            <a:noFill/>
            <a:miter lim="800000"/>
            <a:headEnd/>
            <a:tailEnd/>
          </a:ln>
        </p:spPr>
      </p:pic>
      <p:graphicFrame>
        <p:nvGraphicFramePr>
          <p:cNvPr id="7176" name="Object 4"/>
          <p:cNvGraphicFramePr>
            <a:graphicFrameLocks/>
          </p:cNvGraphicFramePr>
          <p:nvPr/>
        </p:nvGraphicFramePr>
        <p:xfrm>
          <a:off x="2555875" y="3883025"/>
          <a:ext cx="2066925" cy="1757363"/>
        </p:xfrm>
        <a:graphic>
          <a:graphicData uri="http://schemas.openxmlformats.org/presentationml/2006/ole">
            <mc:AlternateContent xmlns:mc="http://schemas.openxmlformats.org/markup-compatibility/2006">
              <mc:Choice xmlns:v="urn:schemas-microsoft-com:vml" Requires="v">
                <p:oleObj spid="_x0000_s2054" r:id="rId4" imgW="2066723" imgH="1755800" progId="Excel.Chart.8">
                  <p:embed/>
                </p:oleObj>
              </mc:Choice>
              <mc:Fallback>
                <p:oleObj r:id="rId4" imgW="2066723" imgH="175580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3883025"/>
                        <a:ext cx="2066925"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7" name="Picture 8"/>
          <p:cNvPicPr>
            <a:picLocks noChangeAspect="1"/>
          </p:cNvPicPr>
          <p:nvPr/>
        </p:nvPicPr>
        <p:blipFill>
          <a:blip r:embed="rId6" cstate="print"/>
          <a:srcRect/>
          <a:stretch>
            <a:fillRect/>
          </a:stretch>
        </p:blipFill>
        <p:spPr bwMode="auto">
          <a:xfrm>
            <a:off x="141288" y="87313"/>
            <a:ext cx="1916112" cy="627062"/>
          </a:xfrm>
          <a:prstGeom prst="rect">
            <a:avLst/>
          </a:prstGeom>
          <a:noFill/>
          <a:ln w="9525">
            <a:noFill/>
            <a:miter lim="800000"/>
            <a:headEnd/>
            <a:tailEnd/>
          </a:ln>
        </p:spPr>
      </p:pic>
      <p:pic>
        <p:nvPicPr>
          <p:cNvPr id="7178" name="Picture 1"/>
          <p:cNvPicPr>
            <a:picLocks noChangeAspect="1"/>
          </p:cNvPicPr>
          <p:nvPr/>
        </p:nvPicPr>
        <p:blipFill>
          <a:blip r:embed="rId7" cstate="print"/>
          <a:srcRect/>
          <a:stretch>
            <a:fillRect/>
          </a:stretch>
        </p:blipFill>
        <p:spPr bwMode="auto">
          <a:xfrm>
            <a:off x="7740650" y="115888"/>
            <a:ext cx="1360488" cy="785812"/>
          </a:xfrm>
          <a:prstGeom prst="rect">
            <a:avLst/>
          </a:prstGeom>
          <a:noFill/>
          <a:ln w="9525">
            <a:noFill/>
            <a:miter lim="800000"/>
            <a:headEnd/>
            <a:tailEnd/>
          </a:ln>
        </p:spPr>
      </p:pic>
      <p:pic>
        <p:nvPicPr>
          <p:cNvPr id="7179" name="Picture 11"/>
          <p:cNvPicPr>
            <a:picLocks noChangeAspect="1"/>
          </p:cNvPicPr>
          <p:nvPr/>
        </p:nvPicPr>
        <p:blipFill>
          <a:blip r:embed="rId8" cstate="print"/>
          <a:srcRect/>
          <a:stretch>
            <a:fillRect/>
          </a:stretch>
        </p:blipFill>
        <p:spPr bwMode="auto">
          <a:xfrm>
            <a:off x="6659563" y="115888"/>
            <a:ext cx="849312" cy="852487"/>
          </a:xfrm>
          <a:prstGeom prst="rect">
            <a:avLst/>
          </a:prstGeom>
          <a:noFill/>
          <a:ln w="9525">
            <a:noFill/>
            <a:miter lim="800000"/>
            <a:headEnd/>
            <a:tailEnd/>
          </a:ln>
        </p:spPr>
      </p:pic>
    </p:spTree>
    <p:extLst>
      <p:ext uri="{BB962C8B-B14F-4D97-AF65-F5344CB8AC3E}">
        <p14:creationId xmlns:p14="http://schemas.microsoft.com/office/powerpoint/2010/main" val="1959452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685800" y="188913"/>
            <a:ext cx="7772400" cy="1295400"/>
          </a:xfrm>
        </p:spPr>
        <p:txBody>
          <a:bodyPr/>
          <a:lstStyle/>
          <a:p>
            <a:pPr eaLnBrk="1" hangingPunct="1">
              <a:lnSpc>
                <a:spcPct val="150000"/>
              </a:lnSpc>
            </a:pPr>
            <a:r>
              <a:rPr lang="en-GB" altLang="en-US" sz="2400" b="1" smtClean="0"/>
              <a:t>Category Management</a:t>
            </a:r>
          </a:p>
        </p:txBody>
      </p:sp>
      <p:pic>
        <p:nvPicPr>
          <p:cNvPr id="8195"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331788" y="1196975"/>
            <a:ext cx="8505825" cy="4094163"/>
          </a:xfrm>
          <a:prstGeom prst="rect">
            <a:avLst/>
          </a:prstGeom>
          <a:noFill/>
          <a:ln w="9525">
            <a:noFill/>
            <a:miter lim="800000"/>
            <a:headEnd/>
            <a:tailEnd/>
          </a:ln>
        </p:spPr>
        <p:txBody>
          <a:bodyPr>
            <a:spAutoFit/>
          </a:bodyPr>
          <a:lstStyle/>
          <a:p>
            <a:pPr fontAlgn="base">
              <a:spcBef>
                <a:spcPct val="0"/>
              </a:spcBef>
              <a:spcAft>
                <a:spcPct val="0"/>
              </a:spcAft>
            </a:pPr>
            <a:r>
              <a:rPr lang="en-GB" sz="2000" b="1">
                <a:solidFill>
                  <a:prstClr val="black"/>
                </a:solidFill>
                <a:latin typeface="Arial" charset="0"/>
                <a:cs typeface="Arial" charset="0"/>
              </a:rPr>
              <a:t>What Do Others Say About Us?</a:t>
            </a:r>
          </a:p>
          <a:p>
            <a:pPr fontAlgn="base">
              <a:spcBef>
                <a:spcPct val="0"/>
              </a:spcBef>
              <a:spcAft>
                <a:spcPct val="0"/>
              </a:spcAft>
            </a:pPr>
            <a:endParaRPr lang="en-GB" sz="1600">
              <a:solidFill>
                <a:prstClr val="black"/>
              </a:solidFill>
              <a:latin typeface="Arial" charset="0"/>
              <a:cs typeface="Arial" charset="0"/>
            </a:endParaRPr>
          </a:p>
          <a:p>
            <a:pPr fontAlgn="base">
              <a:spcBef>
                <a:spcPct val="0"/>
              </a:spcBef>
              <a:spcAft>
                <a:spcPct val="0"/>
              </a:spcAft>
            </a:pPr>
            <a:r>
              <a:rPr lang="en-GB" sz="1600">
                <a:solidFill>
                  <a:prstClr val="black"/>
                </a:solidFill>
                <a:latin typeface="Arial" charset="0"/>
                <a:cs typeface="Arial" charset="0"/>
              </a:rPr>
              <a:t>“</a:t>
            </a:r>
            <a:r>
              <a:rPr lang="en-GB" sz="1600" i="1">
                <a:solidFill>
                  <a:prstClr val="black"/>
                </a:solidFill>
                <a:latin typeface="Arial" charset="0"/>
                <a:cs typeface="Arial" charset="0"/>
              </a:rPr>
              <a:t>Of all the councils in the county, Medway Council procurement team are probably doing the most to engage businesses</a:t>
            </a:r>
            <a:r>
              <a:rPr lang="en-GB" sz="1600">
                <a:solidFill>
                  <a:prstClr val="black"/>
                </a:solidFill>
                <a:latin typeface="Arial" charset="0"/>
                <a:cs typeface="Arial" charset="0"/>
              </a:rPr>
              <a:t>.” </a:t>
            </a:r>
          </a:p>
          <a:p>
            <a:pPr fontAlgn="base">
              <a:spcBef>
                <a:spcPct val="0"/>
              </a:spcBef>
              <a:spcAft>
                <a:spcPct val="0"/>
              </a:spcAft>
            </a:pPr>
            <a:r>
              <a:rPr lang="en-GB" sz="1600">
                <a:solidFill>
                  <a:prstClr val="black"/>
                </a:solidFill>
                <a:latin typeface="Arial" charset="0"/>
                <a:cs typeface="Arial" charset="0"/>
              </a:rPr>
              <a:t>Tudor Price, Kent Chambers of Commerce</a:t>
            </a:r>
          </a:p>
          <a:p>
            <a:pPr fontAlgn="base">
              <a:spcBef>
                <a:spcPct val="0"/>
              </a:spcBef>
              <a:spcAft>
                <a:spcPct val="0"/>
              </a:spcAft>
            </a:pPr>
            <a:endParaRPr lang="en-GB" sz="1600">
              <a:solidFill>
                <a:prstClr val="black"/>
              </a:solidFill>
              <a:latin typeface="Arial" charset="0"/>
              <a:cs typeface="Arial" charset="0"/>
            </a:endParaRPr>
          </a:p>
          <a:p>
            <a:pPr fontAlgn="base">
              <a:spcBef>
                <a:spcPct val="0"/>
              </a:spcBef>
              <a:spcAft>
                <a:spcPct val="0"/>
              </a:spcAft>
            </a:pPr>
            <a:r>
              <a:rPr lang="en-GB" sz="1600" i="1">
                <a:solidFill>
                  <a:prstClr val="black"/>
                </a:solidFill>
                <a:latin typeface="Arial" charset="0"/>
                <a:cs typeface="Arial" charset="0"/>
              </a:rPr>
              <a:t>“What an amazing "Meet the Buyer" event with Medway Council who genuinely want to do business with local SME's. It is so refreshing to hear that the Council is committing to spending with good contractors in Medway and Kent. It's up to the SME community to prove they are a remarkable contractor for Medway Council projects but I genuinely believe there are some great working partnerships that will come out of today's event. I'm looking forward to tendering for projects on the Kent Business Portal. I wish there were more Buyers with this approach to getting procurement right.” </a:t>
            </a:r>
          </a:p>
          <a:p>
            <a:pPr fontAlgn="base">
              <a:spcBef>
                <a:spcPct val="0"/>
              </a:spcBef>
              <a:spcAft>
                <a:spcPct val="0"/>
              </a:spcAft>
            </a:pPr>
            <a:r>
              <a:rPr lang="en-GB" sz="1600">
                <a:solidFill>
                  <a:prstClr val="black"/>
                </a:solidFill>
                <a:latin typeface="Arial" charset="0"/>
                <a:cs typeface="Arial" charset="0"/>
              </a:rPr>
              <a:t>Julie Anderson, Director Rap Interiors</a:t>
            </a:r>
          </a:p>
          <a:p>
            <a:pPr fontAlgn="base">
              <a:spcBef>
                <a:spcPct val="0"/>
              </a:spcBef>
              <a:spcAft>
                <a:spcPct val="0"/>
              </a:spcAft>
            </a:pPr>
            <a:endParaRPr lang="en-GB" sz="1600">
              <a:solidFill>
                <a:prstClr val="black"/>
              </a:solidFill>
              <a:latin typeface="Arial" charset="0"/>
              <a:cs typeface="Arial" charset="0"/>
            </a:endParaRPr>
          </a:p>
          <a:p>
            <a:pPr fontAlgn="base">
              <a:spcBef>
                <a:spcPct val="0"/>
              </a:spcBef>
              <a:spcAft>
                <a:spcPct val="0"/>
              </a:spcAft>
            </a:pPr>
            <a:endParaRPr lang="en-GB" sz="1600">
              <a:solidFill>
                <a:prstClr val="black"/>
              </a:solidFill>
              <a:latin typeface="Arial" charset="0"/>
              <a:cs typeface="Arial" charset="0"/>
            </a:endParaRPr>
          </a:p>
        </p:txBody>
      </p:sp>
      <p:pic>
        <p:nvPicPr>
          <p:cNvPr id="8197"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8198" name="Picture 5"/>
          <p:cNvPicPr>
            <a:picLocks noChangeAspect="1"/>
          </p:cNvPicPr>
          <p:nvPr/>
        </p:nvPicPr>
        <p:blipFill>
          <a:blip r:embed="rId5" cstate="print"/>
          <a:srcRect/>
          <a:stretch>
            <a:fillRect/>
          </a:stretch>
        </p:blipFill>
        <p:spPr bwMode="auto">
          <a:xfrm>
            <a:off x="179388" y="268288"/>
            <a:ext cx="1917700" cy="627062"/>
          </a:xfrm>
          <a:prstGeom prst="rect">
            <a:avLst/>
          </a:prstGeom>
          <a:noFill/>
          <a:ln w="9525">
            <a:noFill/>
            <a:miter lim="800000"/>
            <a:headEnd/>
            <a:tailEnd/>
          </a:ln>
        </p:spPr>
      </p:pic>
      <p:pic>
        <p:nvPicPr>
          <p:cNvPr id="8199" name="Picture 6"/>
          <p:cNvPicPr>
            <a:picLocks noChangeAspect="1"/>
          </p:cNvPicPr>
          <p:nvPr/>
        </p:nvPicPr>
        <p:blipFill>
          <a:blip r:embed="rId6" cstate="print"/>
          <a:srcRect/>
          <a:stretch>
            <a:fillRect/>
          </a:stretch>
        </p:blipFill>
        <p:spPr bwMode="auto">
          <a:xfrm>
            <a:off x="6084888" y="123825"/>
            <a:ext cx="849312" cy="850900"/>
          </a:xfrm>
          <a:prstGeom prst="rect">
            <a:avLst/>
          </a:prstGeom>
          <a:noFill/>
          <a:ln w="9525">
            <a:noFill/>
            <a:miter lim="800000"/>
            <a:headEnd/>
            <a:tailEnd/>
          </a:ln>
        </p:spPr>
      </p:pic>
    </p:spTree>
    <p:extLst>
      <p:ext uri="{BB962C8B-B14F-4D97-AF65-F5344CB8AC3E}">
        <p14:creationId xmlns:p14="http://schemas.microsoft.com/office/powerpoint/2010/main" val="959980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696913" y="-609600"/>
            <a:ext cx="7772400" cy="1944688"/>
          </a:xfrm>
        </p:spPr>
        <p:txBody>
          <a:bodyPr/>
          <a:lstStyle/>
          <a:p>
            <a:pPr eaLnBrk="1" hangingPunct="1">
              <a:lnSpc>
                <a:spcPct val="150000"/>
              </a:lnSpc>
            </a:pPr>
            <a:r>
              <a:rPr lang="en-GB" altLang="en-US" sz="3100" smtClean="0"/>
              <a:t>Some of Our Projects</a:t>
            </a:r>
          </a:p>
        </p:txBody>
      </p:sp>
      <p:pic>
        <p:nvPicPr>
          <p:cNvPr id="9219"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9220" name="TextBox 2"/>
          <p:cNvSpPr txBox="1">
            <a:spLocks noChangeArrowheads="1"/>
          </p:cNvSpPr>
          <p:nvPr/>
        </p:nvSpPr>
        <p:spPr bwMode="auto">
          <a:xfrm>
            <a:off x="539750" y="939800"/>
            <a:ext cx="6697663" cy="1815882"/>
          </a:xfrm>
          <a:prstGeom prst="rect">
            <a:avLst/>
          </a:prstGeom>
          <a:noFill/>
          <a:ln w="9525">
            <a:noFill/>
            <a:miter lim="800000"/>
            <a:headEnd/>
            <a:tailEnd/>
          </a:ln>
        </p:spPr>
        <p:txBody>
          <a:bodyPr>
            <a:spAutoFit/>
          </a:bodyPr>
          <a:lstStyle/>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New Horizons (£5m school) Chatham</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Broadside (3 team co-location) Chatham</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Housing – Boilers, Fire Doors &amp; Roofing (£4m) </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Chatham Waterfront Digital Screen</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SEN Transport (£50m)</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Construction Professional Services Consultancy</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Building new Council houses in Gillingham (£4m)  </a:t>
            </a:r>
          </a:p>
        </p:txBody>
      </p:sp>
      <p:pic>
        <p:nvPicPr>
          <p:cNvPr id="9222" name="Picture 17" descr="Z:\Categories\Place &amp; Projects Category\Works Projects\Minor Works\Supplier Event\Pictures\Broadside.jpg"/>
          <p:cNvPicPr>
            <a:picLocks noChangeAspect="1" noChangeArrowheads="1"/>
          </p:cNvPicPr>
          <p:nvPr/>
        </p:nvPicPr>
        <p:blipFill>
          <a:blip r:embed="rId4" cstate="print"/>
          <a:srcRect/>
          <a:stretch>
            <a:fillRect/>
          </a:stretch>
        </p:blipFill>
        <p:spPr bwMode="auto">
          <a:xfrm>
            <a:off x="6300788" y="949325"/>
            <a:ext cx="2547937" cy="2127250"/>
          </a:xfrm>
          <a:prstGeom prst="rect">
            <a:avLst/>
          </a:prstGeom>
          <a:noFill/>
          <a:ln w="9525">
            <a:noFill/>
            <a:miter lim="800000"/>
            <a:headEnd/>
            <a:tailEnd/>
          </a:ln>
        </p:spPr>
      </p:pic>
      <p:pic>
        <p:nvPicPr>
          <p:cNvPr id="9223" name="Picture 16" descr="Z:\Categories\Place &amp; Projects Category\Works Projects\Minor Works\Supplier Event\Pictures\A00672 Eagle Court roch4.jpg"/>
          <p:cNvPicPr>
            <a:picLocks noChangeAspect="1" noChangeArrowheads="1"/>
          </p:cNvPicPr>
          <p:nvPr/>
        </p:nvPicPr>
        <p:blipFill>
          <a:blip r:embed="rId5" cstate="print"/>
          <a:srcRect/>
          <a:stretch>
            <a:fillRect/>
          </a:stretch>
        </p:blipFill>
        <p:spPr bwMode="auto">
          <a:xfrm>
            <a:off x="6300788" y="3106738"/>
            <a:ext cx="2771775" cy="1697037"/>
          </a:xfrm>
          <a:prstGeom prst="rect">
            <a:avLst/>
          </a:prstGeom>
          <a:noFill/>
          <a:ln w="9525">
            <a:noFill/>
            <a:miter lim="800000"/>
            <a:headEnd/>
            <a:tailEnd/>
          </a:ln>
        </p:spPr>
      </p:pic>
      <p:pic>
        <p:nvPicPr>
          <p:cNvPr id="9224" name="Picture 15" descr="Z:\Categories\Place &amp; Projects Category\Works Projects\Minor Works\Supplier Event\Pictures\Medway-Crematorium-QJEL.jpg"/>
          <p:cNvPicPr>
            <a:picLocks noChangeAspect="1" noChangeArrowheads="1"/>
          </p:cNvPicPr>
          <p:nvPr/>
        </p:nvPicPr>
        <p:blipFill>
          <a:blip r:embed="rId6" cstate="print"/>
          <a:srcRect/>
          <a:stretch>
            <a:fillRect/>
          </a:stretch>
        </p:blipFill>
        <p:spPr bwMode="auto">
          <a:xfrm>
            <a:off x="3635375" y="3068638"/>
            <a:ext cx="2563813" cy="1709737"/>
          </a:xfrm>
          <a:prstGeom prst="rect">
            <a:avLst/>
          </a:prstGeom>
          <a:noFill/>
          <a:ln w="9525">
            <a:noFill/>
            <a:miter lim="800000"/>
            <a:headEnd/>
            <a:tailEnd/>
          </a:ln>
        </p:spPr>
      </p:pic>
      <p:pic>
        <p:nvPicPr>
          <p:cNvPr id="9225" name="Picture 8"/>
          <p:cNvPicPr>
            <a:picLocks noChangeAspect="1"/>
          </p:cNvPicPr>
          <p:nvPr/>
        </p:nvPicPr>
        <p:blipFill>
          <a:blip r:embed="rId7" cstate="print"/>
          <a:srcRect/>
          <a:stretch>
            <a:fillRect/>
          </a:stretch>
        </p:blipFill>
        <p:spPr bwMode="auto">
          <a:xfrm>
            <a:off x="141288" y="87313"/>
            <a:ext cx="1916112" cy="627062"/>
          </a:xfrm>
          <a:prstGeom prst="rect">
            <a:avLst/>
          </a:prstGeom>
          <a:noFill/>
          <a:ln w="9525">
            <a:noFill/>
            <a:miter lim="800000"/>
            <a:headEnd/>
            <a:tailEnd/>
          </a:ln>
        </p:spPr>
      </p:pic>
      <p:pic>
        <p:nvPicPr>
          <p:cNvPr id="9226" name="Picture 9"/>
          <p:cNvPicPr>
            <a:picLocks noChangeAspect="1"/>
          </p:cNvPicPr>
          <p:nvPr/>
        </p:nvPicPr>
        <p:blipFill>
          <a:blip r:embed="rId8" cstate="print"/>
          <a:srcRect/>
          <a:stretch>
            <a:fillRect/>
          </a:stretch>
        </p:blipFill>
        <p:spPr bwMode="auto">
          <a:xfrm>
            <a:off x="6300788" y="61913"/>
            <a:ext cx="849312" cy="852487"/>
          </a:xfrm>
          <a:prstGeom prst="rect">
            <a:avLst/>
          </a:prstGeom>
          <a:noFill/>
          <a:ln w="9525">
            <a:noFill/>
            <a:miter lim="800000"/>
            <a:headEnd/>
            <a:tailEnd/>
          </a:ln>
        </p:spPr>
      </p:pic>
      <p:pic>
        <p:nvPicPr>
          <p:cNvPr id="9227" name="Picture 1"/>
          <p:cNvPicPr>
            <a:picLocks noChangeAspect="1"/>
          </p:cNvPicPr>
          <p:nvPr/>
        </p:nvPicPr>
        <p:blipFill>
          <a:blip r:embed="rId9" cstate="print"/>
          <a:srcRect/>
          <a:stretch>
            <a:fillRect/>
          </a:stretch>
        </p:blipFill>
        <p:spPr bwMode="auto">
          <a:xfrm>
            <a:off x="7378700" y="128588"/>
            <a:ext cx="1457325" cy="785812"/>
          </a:xfrm>
          <a:prstGeom prst="rect">
            <a:avLst/>
          </a:prstGeom>
          <a:noFill/>
          <a:ln w="9525">
            <a:noFill/>
            <a:miter lim="800000"/>
            <a:headEnd/>
            <a:tailEnd/>
          </a:ln>
        </p:spPr>
      </p:pic>
      <p:pic>
        <p:nvPicPr>
          <p:cNvPr id="13" name="Picture 8" descr="Z:\Categories\Place &amp; Projects Category\Works Projects\Minor Works\Supplier Event\Pictures\New Horizons Academy Photo.jpg"/>
          <p:cNvPicPr>
            <a:picLocks noChangeAspect="1" noChangeArrowheads="1"/>
          </p:cNvPicPr>
          <p:nvPr/>
        </p:nvPicPr>
        <p:blipFill>
          <a:blip r:embed="rId10" cstate="print"/>
          <a:srcRect/>
          <a:stretch>
            <a:fillRect/>
          </a:stretch>
        </p:blipFill>
        <p:spPr bwMode="auto">
          <a:xfrm>
            <a:off x="107950" y="3365999"/>
            <a:ext cx="3444875" cy="1426663"/>
          </a:xfrm>
          <a:prstGeom prst="rect">
            <a:avLst/>
          </a:prstGeom>
          <a:noFill/>
          <a:ln w="9525">
            <a:noFill/>
            <a:miter lim="800000"/>
            <a:headEnd/>
            <a:tailEnd/>
          </a:ln>
        </p:spPr>
      </p:pic>
    </p:spTree>
    <p:extLst>
      <p:ext uri="{BB962C8B-B14F-4D97-AF65-F5344CB8AC3E}">
        <p14:creationId xmlns:p14="http://schemas.microsoft.com/office/powerpoint/2010/main" val="2792137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696913" y="-609600"/>
            <a:ext cx="7772400" cy="1944688"/>
          </a:xfrm>
        </p:spPr>
        <p:txBody>
          <a:bodyPr/>
          <a:lstStyle/>
          <a:p>
            <a:pPr eaLnBrk="1" hangingPunct="1">
              <a:lnSpc>
                <a:spcPct val="150000"/>
              </a:lnSpc>
            </a:pPr>
            <a:r>
              <a:rPr lang="en-GB" altLang="en-US" sz="3100" smtClean="0"/>
              <a:t>Some of Our Projects</a:t>
            </a:r>
          </a:p>
        </p:txBody>
      </p:sp>
      <p:pic>
        <p:nvPicPr>
          <p:cNvPr id="9219"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9220" name="TextBox 2"/>
          <p:cNvSpPr txBox="1">
            <a:spLocks noChangeArrowheads="1"/>
          </p:cNvSpPr>
          <p:nvPr/>
        </p:nvSpPr>
        <p:spPr bwMode="auto">
          <a:xfrm>
            <a:off x="539750" y="939800"/>
            <a:ext cx="6697663" cy="2308324"/>
          </a:xfrm>
          <a:prstGeom prst="rect">
            <a:avLst/>
          </a:prstGeom>
          <a:noFill/>
          <a:ln w="9525">
            <a:noFill/>
            <a:miter lim="800000"/>
            <a:headEnd/>
            <a:tailEnd/>
          </a:ln>
        </p:spPr>
        <p:txBody>
          <a:bodyPr>
            <a:spAutoFit/>
          </a:bodyPr>
          <a:lstStyle/>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Old Vic </a:t>
            </a:r>
            <a:r>
              <a:rPr lang="en-GB" altLang="en-US" sz="1600" dirty="0" err="1">
                <a:solidFill>
                  <a:prstClr val="black"/>
                </a:solidFill>
                <a:latin typeface="Arial" charset="0"/>
                <a:cs typeface="Arial" charset="0"/>
              </a:rPr>
              <a:t>Childrens</a:t>
            </a:r>
            <a:r>
              <a:rPr lang="en-GB" altLang="en-US" sz="1600" dirty="0">
                <a:solidFill>
                  <a:prstClr val="black"/>
                </a:solidFill>
                <a:latin typeface="Arial" charset="0"/>
                <a:cs typeface="Arial" charset="0"/>
              </a:rPr>
              <a:t> Home</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Supported Living</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Community Equipment </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Dermatology Level 3 &amp; 4 services</a:t>
            </a:r>
          </a:p>
          <a:p>
            <a:pPr marL="285750" indent="-285750" fontAlgn="base">
              <a:spcBef>
                <a:spcPct val="0"/>
              </a:spcBef>
              <a:spcAft>
                <a:spcPct val="0"/>
              </a:spcAft>
              <a:buFont typeface="Arial" charset="0"/>
              <a:buChar char="•"/>
            </a:pPr>
            <a:r>
              <a:rPr lang="en-GB" altLang="en-US" sz="1600" dirty="0" err="1">
                <a:solidFill>
                  <a:prstClr val="black"/>
                </a:solidFill>
                <a:latin typeface="Arial" charset="0"/>
                <a:cs typeface="Arial" charset="0"/>
              </a:rPr>
              <a:t>Opthalmology</a:t>
            </a:r>
            <a:r>
              <a:rPr lang="en-GB" altLang="en-US" sz="1600" dirty="0">
                <a:solidFill>
                  <a:prstClr val="black"/>
                </a:solidFill>
                <a:latin typeface="Arial" charset="0"/>
                <a:cs typeface="Arial" charset="0"/>
              </a:rPr>
              <a:t> </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Community Care Beds</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Mobile Phones</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Salary Sacrifice Cars</a:t>
            </a:r>
          </a:p>
          <a:p>
            <a:pPr marL="285750" indent="-285750" fontAlgn="base">
              <a:spcBef>
                <a:spcPct val="0"/>
              </a:spcBef>
              <a:spcAft>
                <a:spcPct val="0"/>
              </a:spcAft>
              <a:buFont typeface="Arial" charset="0"/>
              <a:buChar char="•"/>
            </a:pPr>
            <a:r>
              <a:rPr lang="en-GB" altLang="en-US" sz="1600" dirty="0">
                <a:solidFill>
                  <a:prstClr val="black"/>
                </a:solidFill>
                <a:latin typeface="Arial" charset="0"/>
                <a:cs typeface="Arial" charset="0"/>
              </a:rPr>
              <a:t>ICT  </a:t>
            </a:r>
          </a:p>
        </p:txBody>
      </p:sp>
      <p:pic>
        <p:nvPicPr>
          <p:cNvPr id="9225" name="Picture 8"/>
          <p:cNvPicPr>
            <a:picLocks noChangeAspect="1"/>
          </p:cNvPicPr>
          <p:nvPr/>
        </p:nvPicPr>
        <p:blipFill>
          <a:blip r:embed="rId4" cstate="print"/>
          <a:srcRect/>
          <a:stretch>
            <a:fillRect/>
          </a:stretch>
        </p:blipFill>
        <p:spPr bwMode="auto">
          <a:xfrm>
            <a:off x="141288" y="87313"/>
            <a:ext cx="1916112" cy="627062"/>
          </a:xfrm>
          <a:prstGeom prst="rect">
            <a:avLst/>
          </a:prstGeom>
          <a:noFill/>
          <a:ln w="9525">
            <a:noFill/>
            <a:miter lim="800000"/>
            <a:headEnd/>
            <a:tailEnd/>
          </a:ln>
        </p:spPr>
      </p:pic>
      <p:pic>
        <p:nvPicPr>
          <p:cNvPr id="9226" name="Picture 9"/>
          <p:cNvPicPr>
            <a:picLocks noChangeAspect="1"/>
          </p:cNvPicPr>
          <p:nvPr/>
        </p:nvPicPr>
        <p:blipFill>
          <a:blip r:embed="rId5" cstate="print"/>
          <a:srcRect/>
          <a:stretch>
            <a:fillRect/>
          </a:stretch>
        </p:blipFill>
        <p:spPr bwMode="auto">
          <a:xfrm>
            <a:off x="6300788" y="61913"/>
            <a:ext cx="849312" cy="852487"/>
          </a:xfrm>
          <a:prstGeom prst="rect">
            <a:avLst/>
          </a:prstGeom>
          <a:noFill/>
          <a:ln w="9525">
            <a:noFill/>
            <a:miter lim="800000"/>
            <a:headEnd/>
            <a:tailEnd/>
          </a:ln>
        </p:spPr>
      </p:pic>
      <p:pic>
        <p:nvPicPr>
          <p:cNvPr id="9227" name="Picture 1"/>
          <p:cNvPicPr>
            <a:picLocks noChangeAspect="1"/>
          </p:cNvPicPr>
          <p:nvPr/>
        </p:nvPicPr>
        <p:blipFill>
          <a:blip r:embed="rId6" cstate="print"/>
          <a:srcRect/>
          <a:stretch>
            <a:fillRect/>
          </a:stretch>
        </p:blipFill>
        <p:spPr bwMode="auto">
          <a:xfrm>
            <a:off x="7378700" y="128588"/>
            <a:ext cx="1457325" cy="785812"/>
          </a:xfrm>
          <a:prstGeom prst="rect">
            <a:avLst/>
          </a:prstGeom>
          <a:noFill/>
          <a:ln w="9525">
            <a:noFill/>
            <a:miter lim="800000"/>
            <a:headEnd/>
            <a:tailEnd/>
          </a:ln>
        </p:spPr>
      </p:pic>
      <p:pic>
        <p:nvPicPr>
          <p:cNvPr id="12" name="Picture 2" descr="C:\Users\carl.rogers\AppData\Local\Microsoft\Windows\Temporary Internet Files\Content.Outlook\57I3A51N\car%20scheme%20medway%20bf%20pos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288" y="3360513"/>
            <a:ext cx="5150792" cy="74127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mobile phon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3" name="AutoShape 4" descr="Image result for mobile phon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4" name="AutoShape 6" descr="data:image/jpeg;base64,/9j/4AAQSkZJRgABAQAAAQABAAD/2wCEAAkGBxQTEhQUExQWFRQXGB8YFxgYGB4cGhwcHB4ZHBggHR4dICggGRwlHxcaJDEiJSorLi4wFx8zODQsNygtLisBCgoKDg0OGxAQGzQkICEtNCwsLi8sLSwsLCwsLCwsLCwtLCwsMDQsLCwvNCwsNCwsNCwsLCwsLCwsLCwsLCwsLP/AABEIAJABXwMBIgACEQEDEQH/xAAcAAACAgMBAQAAAAAAAAAAAAAGBwQFAAMIAgH/xABWEAABAwIDBAQHCQoNBAAHAAABAgMRAAQSITEFBkFRBxMiYTJxc4GRsbIIFCMkNEKhwdIVMzVScpKTwtHwFyVDU1RiY3SCorPT4USDw/EWRVVko+Lj/8QAGgEAAgMBAQAAAAAAAAAAAAAAAAECAwQFBv/EAC8RAAICAQMDAQcEAgMAAAAAAAABAhEDEiExBEFRYRMiMnGBkfAFscHxodFCUuH/2gAMAwEAAhEDEQA/AHjWVlZQBlZWVlAHlawASSABmSdAKpbje6zRq+k/kgq+kAitXSDedTs+5cicKQSDoRiTMxwikMekhSfvYQj8lCQfSBNAD5RvnaHwVLV4ml/sr2d7rYalweNpf7KRVlvrdXHg3BEGMJfwHTkSBGdEmzdr3BAKnieOVwDpnoF0ANW33qtFmA6J70qHrFW7boUJSQR3Ulrje5xs+HP5QCvXNFW6G+Pvp1poQClUmMpBSseuPRQAwqysoL6Wd5XLKyxMnC66sNpVE4RBUpQ74TA71A0AF1xdIR4a0o/KUB66rnd6bJPhXduPG8j9tcq3VypxRW4pS1HVSiST5zW3ZtqXVhAwgmYxGBl3igDqNG9tidLy2/TI/bU632ow54DzS/yVpPqNcoXNoUoCiEQdIWCeeYBy/wCahg0AdjVlI7oV3re99e83HFONOIJQFGShSRiyJzwlIOXMCOMvGgDKysoD3z6SmbJS20pDjiICpJAxHgIGZA10Aka8AA8rKQ1z04XXzGWQO9Cj/wCQeqvbHSxtVQCkWiVpOhFs6UnxELg0APaspPs9K14n75asLI1CXFtn6QuirdTpGau3UsLaXbuq8DEUqQogSQlQzmATmBMUAG1ZWVlAFftzbTFo11tw51aJCZgqJJmAEpBUo5HIDgaGldKWzuDjqvFbuj2kCofTYfiTP95T/pPUm17TSMiUDKNBToB2q6UrPgi4V4mwPaUK+DpQtj/I3P5rX+7SRZv2/wAdNWA200UFEswQRPVoxZ8lYZnv1ooVjdf6VbJsYnUvtpmJKAc/8KiakW/SdYL+c8NNbZ466HsoOWVJDeC7buG2UpWwgtcQIK8wZX+Mcvprbsq9CZLjzWIhKAEqGgKzz5r0oA6N2Ntlm6QVsLxpBwqlKkkGAYKVAKSYUDmNCKn0B9EZlq6P9uP9JqjykM1vvJQkqWoJSBJUogADvJyFQfu6xwXPLIgHxEwCO+aAulO9K1ttfNSoqicpSExlxzX5sAjjQiz6DrI1nnPPvp0JsdX3bb/dbf269fdlriY86T7JNKph25V/1d15l/8AFT7dtwmXHXXSB2etViAmMUAAZ5DM0UKxoW94hfgmfGCD6DW+lxaOuNla0hKSkynD88DgocSefCe7Ng2b4WhKhoRPppDTN1ZWVlAzKysrKAMrKysoAysrKygAT6V/wTe+S+sUitnsIWywlTCfATBCG0k5CSVBGJfnJp59LH4JvPJ/WK53sbm6UyjqUrgJwzAIyA8H6fopoC6tUIDgbbbQQDC3CkETBgJGE4oMTlz41IvVsty2UdW4kyIRhBSSYnsJnIDtCRQ9s68uVoIt0KUUAE4QCRrnEYjoTl46m+83H+0FurEDFjWJnu0y5AaT30b2BdsPtCMZRnwVBPDSQc/FVr0Xvhe1nSgAJlIAACRkhQOQAAzBoMsNlY3MUFeEDMYZ4xmdTRX0PGdpOGZzTn40KobEmuDoClX7oH5LbeWPsKpqUp/dBn4va+VV7NIYnbbZzrrQU1bqMgjH1qIKgognCQIGUYfPJrU5sK7SJLWX5SPtUc9Hq0JZty4AUBasQOYjrF6gagaxxirHbrIQ2pMoUsK8JBxIIOCIPcZ766cejxuCk7ur/Njgz/VMyyuCUaUtPe+fn+ULpG7d8SkBkkqVhEKRrlr2uyMxmYGYHGoJdwNpK2zKlSFFUApEApwxz+dPmprbN2q+2lxIMAOFSVYQMQiE5SdM/HI5UEbyLRbmxgdYlDazgViCe0pWmISRmDOefmrLl6dwWtcPi+fsdLperWVuD3lHmvh+jv8AGWfRC6FbVtSBhBx5TP8AJr410tXNPRE9j2vbqwhOIuHCNB2F10tWY2GVyv0huTdvEnVw/VXVFcz392W9p40iTjWAO9SSnKNDnkacVboTdKwGStMgFQAnM8udXG7jba3gk3C0hIxSlJKTEZRIMZ6mNNKZNpvNetYgm2bUCZ+ETijIDI49Mq9ubZv7gp+KNpiUw2kDFijWVGYIBFWvp5orjmxy4kvuge2g02mMDodmZ7JTHLXX/ivmxncNzbK5XDP0uIH10e3lveMpxqYt3FRmlBJKZM5zAMdxNCm2r9S3bfGwllSHWzCREjGggn80/TVajack00ttmWvZ0x+1lZWVEBedN5+JMf3kf6T9Jvd+zcunVJbKGlNoJKykqlIgQcSsIGXIa8cqcXTkfiTH95H+k/SY2GFpUsoUQVAgpDanJTMnwcwO+pRq1q4ITUnF6eSFvI0pq4dbWpCy0opKkJwpMZyB9Hmq02puLdsNKdcDRSlOM4XQVYchMGDx4VEdsS++qDjKyVqITESe1AUZgTkJooube8W0ttx2UrASSWoVhkHUED5oGcmqpYs0mnjW3fZ/4oHnwQtZJJP5r+QN2HsR67cLbCMagkqOcAJESSfOMq9mxcYUpDiAkqaUocThCXNIOQMGQeQ5VZ7BvX7J1Rbc6omMYKAsGNAriBmc0mtW2LlbzzjqyCS0sJKUlCcIbXGEEkgSScycyanBPXUvT/2xTl7uqL7f0OnoaVNvcn/7j/wsUwKXfQofi1z/AHn/AMLFMSgsFJvm3jvMOLDAWQZAzxHn4qpmLAfzzY8c8p5Z8qtN9BN6R/VX7aqHbEISloOW6lFKpVEdoTprn4jl2QMpJrVjS0XVmHM5PJSlRapvHEHClyQMhBMR3Z6VtG03CZJBPMyT66o7hrt4228IwiE6EKChyPLjOcSdaktLXGfWA8YTI0z/AJQVZcP+pVpyX8f7BHYXylTiKAIyA1nLmdIJ9FH+6PyVvvA9kUp9khXwilJjMQeJGYzzNNjdD5Iz+QPUKz5q2aNfT3TTdlzWVlZVJoMrKysoAysrKygDKysrKABLpYH8U3nk/rFc77KHwKVYVEJAxEIJA4iSFADz10T0qj+KbzyX1iuatnXquqw48IScgJidBijXlwoAsLV+Mam8YOGFKQlZw85KchINfbHaQCVFOJXPCjFAyOeeWgqvsr3qUKRxBxJwzhM88jy0NR9n34bSoThOoGYk98DuFSTrgGk9mWezgt0FRCo4BKCrLLUgiNKNOhhEbQWBJjBrr97XQNs7aASnDOHKIz7u7u11o56GXMW0FnmUz+YukxHQNKb3Qg+L2p/tVez/AMU2aVHuhPk1r5Y+yaQwH3MYeXaIDalYZUSEthUdtXGCeFS9pWriUKxLUIIBBQBnIy01zqb0W7YVb2qcIbUFlQUFLCTktyIkg/O5Vt3l2qp1C8ZR4WOExkVFM5gmRkOJrt4b0JVtpXf08Hk+p0+2cr31PbSq58ml5l5Sc3Dh59WgePOM6DOkNCgpjFEhKh4OEwCkgHnqfTTMb2uW2SiGzwCusSSP8IPj9NLjpLuescZVlJCpj/APHOXGq+rjeJtrjje+6Lv02bXURipcrdVXZ/ySuhk/xra/9z2F105XMPQ1+FbX/uewuunq5B6YyuYtpNlW0oEeGpWf9UYj9Ca6drmLawP3Sy1xK9gmPPpU8fxL5lWZ1jl8n+xep2xcmPhcipKUnCYlSZjw8yJiMpkeIFOw7pxEFxQWQQoqSCPWTyoLsyw4rCGTiOuJbSfH4RFXLW12x2G2nEkmMsIB4DiAfHXQ0J7N7HHi6WpRr1Dy52ijATikmQOefP00t97nJdQe9H0KNXi9pqtV4XWFEmMiWjlM/jHPh56G963VKwLUCmSmBKTkMx4JPMd+VYcXR4ulxSjj4bu2zcuqlmzRc+eKOhqysFZVRvF104j4iz/eB/ov0u9zdo+9cTnVqcxtR2PCEkER3cD4xyph9Opiwa/vA/0X6ANjssdSwp5biMk5oAyBTmZ11jIA8TUZ4Y5o+zlww16PeXYg2TxXdOuFOEqxEjlJBz76N9r7YW4w0iHQEDtSBh4RECYy4nhQQ7cqSfxknQ8Y7+RqSb9BkBSskjwtCcsu4DOteHJFQUWvhd8+Dn9RhySyylF/HHS9vn/ssdjhaFvK7SUORK0gkwkknDAieGZT4xVbvK0pZeeUlSU9WUoxDOAgjM6FR1r2y+I8Ip/furRtV34JwYir4NXP8U86p1ap36l/slDHXfTX2Qxeg/7xdeWT/pN0yqW/QaPilyePvmPQywR6zTIqDNIod6hN+QNcDntqqpugpTIQm1wrhMr7M5a8Zzq33iP8ZH8hw/51Va3F4gowhIBAGeXDzTWiKuMfn5r+zHldTl8vHzArZ1q9HaalJznClR4c1DKpb9q4EkpZOIkAAtoA5cFkg0Tp2mHACpxHNOYGEEDLXhGvfUW8cThCUuJKpBAmZMgAHu1J89Rm+PUWppNpXRTWFq42w91iSnwYnx501dzz8TZ/IHqFAe13JtXSVIKsiQjwRKhkO7I0dbmfImPyRSy9i7C7TZd1lZWVUXmVlZWUAZWV5cWEgkmABJPcNaQe3unK5LqvejTKWQYSXEqUtQ5mFAJnlQA/qyucP4btpcrb9Gr7dEW63Sje3KV4yylaCMktmMJGRzVzB9FADG6SxOzLoc0gelSa5str7qUONgohRORnxEHL9uXKm5tbeK4uG1NOrQW1eEkIiYMjOZ1HOg293eawLwobKiSqVJlQ4mCTOfI+aKdCsC9j7RLba04yJkx+NIAj6PprZs/amBCkqUI1hXHTTI59mM/xjUC1vEtJUhbSVHEcylJI4HMiYy0r1sZrrVpYCAVuKCQVcBI4/NAgkkaigbJmx7lSUKEpCSZAJGekZHiI486OuhBJF6cUAlXMR4LnEZGr7Y/RZbdSgutlaiAqVuKCs+aUgBI/qye+plvsNnZ56xhspKMwQ4tR4jRSVT4R4UCG7So90L8ltfLH2DUa46SX0nLEfGQPWzVLvHvQL1KEXTBdSlWJI64ogwRMobSdOdFBZB3JtmzZtEpQSSuSpAM9tfEii/ZuxWFwChoE4jPYSkBIBzlB560MbF2uwkIYQwWUzCfhS4kkkmDjTIJJyMnM1b2+8xbGTNwBy+BiTA0KyJ0rz+T9P6j28p6XKLbe29b9/B1113TrDGLkoy43pXt28m6+2YwAkpbRnOqUnQkZEJGWXKl50kMpSbfClKZC5gAficqO7u/fWqTbPnlK2f8AdgeIULbwoZuFJDpgokAYoImJmNdBVX6bjnLqdS4XqvFcJk+q6jE+ncU02/HzInQ0f41tf+5/prrp+uXti3DdlcIeYCusbJwkmRmCDI45E0ZK6Ub3DilkCY7QAPor0hxh31zNtd0I2qFKSFJCzIOhluPrq2f6Z7xJI+DyMThTBjl2tKEL3aqHnOuW4kLME6CDAH1VKPJDJFyg0u6DGy2EXCXUtygcUx6sjU/Z+7iXELdT8wSYP0Qag7n7yN27ZWpK3McjJUAkaccxn/7qXvJa3FsptCymbhRIwyADKRBy0BUK2rKm688HKx9HmjFJN+HuUd+hRJ7cxz/bULaCz1eecEcZ4GrfeLZLto6G3loWSnESmTGZESQDMjxZ1RrbKgoRlrrMDTu51XlyRcdu5vxYZRq+x1C2ch4q9UjT0n7QA1twB/ZK/wByqhfTLtQE/BtETr1Z+1WQ0jB6efwe3/eB/ov0Mbt7HVcWaOrCCpLSCAqczEQIIg+OgjebpPub9kM3CGigKxjAClU4VJ1kiIWeFet2ukBdvCAMCYCZ8KI0yjP6KjPU17vI1XcK/uUvEsLQkFMAgEEeCDlmZyI85qXtndFxtoKSlCkhIUoicQnhmc9eA9VYNohasRIAUZJAMeONR4qluXwUZLkkJCJg+DMxGmoGcTUala3+YnXYGbO1USEpbCj4lExxJwnQTWneFlTSXEKTHwZjsqSYUkkZKz+dHmqZvFt1Fq2HQJcWSkJGUxBJPIZigq/3vW6ggsiCAkHETAGQAngAKtW265Itak0x4dBfyO5/vR/0bemRXNm5XSNcWTKm2bZLgecLkqxahKEECDoAga8zRH/DXdJSS5ZoTykLgnvJOVIdlpvKmdoqHNp0f5lVW3SXFIlAJkYlGVAgQDEdaZ7PDlFCF70gvOPe+Dbtg9pGSlR25J89WOyt42VMY1qDfaCFJInOE6Z5gpSfpyqzVtRU4vU2Ex2aRi7CRAPzTkImR8Lrlp314+5qwsKCQE5YTmDlmTBXI5TJqC3tppSFKS4CCZ8A+DIB+dy9dR9o7fQljHqYCQkCCFGRriyGcz3CoO7JbFzctYbW400RMcwrtT2lfV4qZe5fyJn8mufl72vBtxsoGFcYpJnIyMzRTsfpdDDKGygjCI+94vHn1iZHmFSk7CNKx51lJNXTknkR/wBn/wDrUJ/prej4AFxWU9YyAgAnU4F4vFUCwfNZSAZ6cL9MqctGFISQFYQ4kidJJUcMwYJGcGnpsjaCbhhp9HgutpcTOsKAUJ786ANG8k+9LmNepXH5prjdGgrsjeSfelzGvUueya553E3bRdW6BljIUcwk5AlOp0GnnimlZVly+zV1YvwrXvq73cvx1yUEJSlXZlAwmY7MkHPP10co3GbKlpGM9X4RCQYjWQBUhjdBsLSCQgYMaVqQkdmJChlyBM91T0xX/L1+hUuok46tDpuu3PHHJ498V5VcZGicbFYjEXhgwdZjABGGJEACTNV23rRpFqpxpYWJgymFAhSQQZE/OopNWmSWVt1XoC7m57rjiHW0sKwySW3WwozOagpQ7Yn0itmzN07ppxhx44g0pZKlLQVQtISAAFqJgz6aFb/Z7c4sKgpS3pUMUED5wz+YZkDzkVK3Ttkh9lWeLEriYHYMccyZnxGq0aGP693it21FC1wpORGFR4DiBFDt/vLbSTOMcilY+r95oa3su4uXvGPZTQteX4rasENKZm9rO2gk2nt63Kp6pJEc1/v/AO6G77abRUSOyOQBMfRVFebRqpeuio5VH2MPJNSkwq2deoW+0EmT1iDoR89NHG3A3COr0wN4vy5Ti176Vu6h+NN/lJ9tFEZ3nUouNvXHVpS5hSA0pYwpVkclDSNKFOGNSXlV9zN1nTzzaNNbNMabTzYGaJPOTz/cUFbBdY98XKXbVNxiXKMThRhAKp4ZzI9FQH991wfjYJAkA2q9YyHh5Z8a07IUta1rT4Zgn/Fma8/+m9Hk6dy11W1V/OxuoNUKs8iNmNDMQQ+deHDxVq2ptu1bHasATOfxlfrAqoTbXJ0T9Kah7XsLtSAEpEz+MnSDPrrrDN7l3ZuIGLZ+IDIKU4pWZI4lMaQPMK17Qt7UMuOfcwJTBCVYhCTBjPDJ1GdRNn7FvIS2tADeITBBOEKCiJCtJz0nvjKibaOL3m61gAASrtHlBy8fDllVU3JVpViALdjZinWGyk55gCMz2jp+/CrK/ZuXVEPOlSkTktxainnrOHhy0qBukVIbZdSohSCSnSJxK1kZ61dfcDrkOXCrnApaykpK8MyMR0GQyGRrQsrWxJbK7K5VgtKA4rNBVCSCoic58Ingau7HYVutKSq+abJSCQQDhJGYPwkyNNKpX2uqCmg4VoQrKFEpJ5jxxV/uHs9h5TpfSpQQUwBJnFj5KERg+kVC3J7ibJbGwbVAJ+6Noqfx2wYjl8JlVEvdiyP/AM02d5mUj1OUcXvRmhUhNypIIj71Ov8Ajof/AIDW/wCmr/Qj7dIAPuN0rOZ+6lvmYhCEwOE5ujlPnqq3i2AxboSpq9buFFYSUoCZAgmcnFZCANPnCmIvoRaAJN8sAZ/eAf16V+9OxRZ3j1ulfWJbUEhcYZkJOkmNedAFknbr/WhlKkACEgrgABIykxyFWa1XoH3xieWNMzyzEHxgxwmpze61hcdShLr/AL8fKRh7PVJJyUdMUAAmDqY4VaNbh7ELxY9+XPWhXVkS3AVMEH4Pn5qVjoFVWnvpxhm5uGmAXHEl4lJbACAtJmUghWQGY8IeKrb+Dax/+uWn+T/eqNfbvMNXlnZhS3G/fYadKsicTiEnDEEAtlJ5gk8gaZmxui+xdQS5auNKBiC65nkJ1VwMirYRTTb7FblToXqejqyERt21EaeB5/5aoju6Fv1nVjazLgB8PsFOYmR8N5uHGTTcHQ/s06tLH/dX9qtrXRFs5OiF/pV/apVG+Qd1sKy26OWFxh2k0o8QlDZjWJ+Md301XMbBcadubdpXWltxPaCurBBSTOWMfOiJ89PG23DsmFJwNKJnM41QBBgxMa0p9o3YavtokAEF1CRlp2NR35U4xi2le3kolPLFPZN1sY3sm5CUynCZn76hXEf1RnGL09+VJvPaupZWp0QoKShJhMQDI01115irZe3JEQdZmM+UTyqo3l2h1jBTn4QNXSxQUW1O/oZsebqXNKWOl8yy2VZe/GgpLbrmmIBalYVegxxqSdyUkdq0uCZzgqiIy+brP0UZdEDyhZv9SEpUlDRMpkE4FkzBGZPE0bLv3yh1QBBbt0LSMu04UqUoK7uykcNTWY6NIQ6tz2iShNu8XAkSkKJIPz5TExpGlbDuwplRLFpepJlJIKgcBGeidZps+/lJvbgtp7ag2nQSAtTCVHPXCFE+are72k+h7q4UpsOpBUILmBTS1dkR2oWkTlOEnlQBzttxXVpdbW3ctrcSkqDi4KonCVAgKUkcBpI7q6N6OPwXY/3dv2RSi6W7pTiEqdSA51QPDEAHXgmSNFYYkDQyKavRU6VbJsirXqo8ySQn6AKGNFzvLPvS5jXqXIn8k0kOj1k+8WFJKgv4QAp1jGqdBTy2+Pitx5FfsmkduCxisLfwoBXmkwfDX3HmPRUXwRnFSVMJ7JZa6yFD4QFK8ZIJnws5BB1z1zqU4py4Xj7ClBMdkwAB4jzPOqi5sCQABME6kn05anxVJ2YlbUznP/692ekaVdKMVguPxeDNHV7b2de55JaWZR2sEHIQQQRpGpHmqm3xZDVk6BlBTlyladeP/qrS6leHAkN4SCIyEgzOQof6QCoWVytXHq8uULSOQpJe79P9VtXi+/Yk5P2mlLa+fve983XbuBt4e0nQHG9MplMkDBMiClWhBnjAr5uuj4W3yjtLIEQR2cyriZMgTOQERRDfbjXDqusD7ZxQrtNrkZdkfeyDAgeavtnuhcMvJfddbUE5EJQUmDIEfBpGp51BGplLvztUJvXwSclDTXwE0JO3Sl6egZk8Blwq83msy/tJ5AElSh7CfTxypq7K3Ma2ZbpuFtB+8XCWkESlKiOPiAk1qi3SsqpJivsNxnSkOPqSw0cwtZgq4kJT4R9H0V5urBpAUGklQjCFKAzmNE8OOfm40007ovvkvXbpWsiYEQO4cEgd1C29GwlM5oA8xzj9xQ5xWxbGLYE7AtVJu2yRAxoH/wCRFZtHYN11jh963GErUQepXBBUSCDhggg61t2e7N63mZCkA+ZxH1RXVexfk7PkkeyKoyVewdzk67srt9QUbd9RAw9llegngBzJoq3aASpYcxJKcIiIIIBkEHQjlXSdc9W7RVeXsAGHla/lLqtAEtltNCdMx31ae/bYgFaRM8jrVbs6xWrJOEk8oousdmtsJC3SkqHE6J8Xf360wPtvs5JSFFGHjB1844eKhreW8Z6p5KSCerWJGngnjU3b22VudhHZb0MHtK8fId1B22LaGnPyFeo0gB/c1Vr7zb64rDknIERGI+eYmr1+52aBo4efaPPP5w4VS7lbh3V7ZtvMFrDKkwpZBkKM/NIjPnV2OiXaH9gP+4fsUUFlRti8tFoi2bUghQxEmZGf9Y8ap2b91oktOLROuBakzGk4SJ1oj3m3He2ewlx5xtRcWEhKMRiAozJA9VVdhsJ90AttKIOcxTUW+BOSXJBvtvXYaURc3AMfzy/tVS22275RzvLoDueX9qmO10b3LyIVCJjXxzpRBsfojZR9+dUvmBCR9Z+kVbHGl8TKpZG9ooVtptC6MA3l2tX4qHXST/mqLvVauhtLjqFAqcEqWvE4o4T4WpGQ4mcq6M2fuvZsCENJjv8Ar5+egT3QGEWFuEAAC4GQEfyblSlOCi1FEIwm5JyYLbF+51u9b3nvyX0KSXWigjCNFgH5xTrxmOdSXbHZwu13iL9oqLhd6skZ54sOKcgdJjzUX7v9Fdlc2lu+suBbjaVqwhqJIk+E2T9NSz0KWP47v5rX2KzUarFFvvcNvupdQ5KHnFrJ1w5BIB74Qk/4qoDbgaPIPnIP05fTRn0sbsM7Pdt2GVKwFJcJUEyCSoHwQkR2R6aD2lsDwlqV4kD6JmtGKKa3f+SjI3Z7bHArT+cD9Nb2nerWCVA+ea9o2u2kfBNrmNVYQf8AKK+I2iVQUt4jxJJMeoD0+et8pwePQmm/rt+5jcJN7rb6BnsTbzaIJ7XcASfREmoVjbu3tzelhoqJcQookJOEJj5xFVVlvGps5FoKjRKes9Qw+lVF/Q2y5c3F6oO9WshKicAIMz82QAPFWDInWpkumwaJtkZrde7Azs1nkYSfpCoNUu9271yzbqdeYU2jEEgkpiScgAFE8Pop9DYtyAB1zBjSWFfU7QL0y7NeRs0lxxtSetR2UNFGeeclajVNm5oF+izeZllq7afuG2MeEDGNU4FpyOkgmjy223auIwNXzZBZQy7AxFQSCApJnsKIKgTnw5Ui7W6hMBoFWmJSEKGZnimSIPOrfYD/AFLiF8ARIPEcRQKxvvMn3xcPLxNMrSnq3cJgKSWikxylHGAfPX1za7QV13v1oPheKcB6vDgwYMGKYjOcUz3ZV5u94GnGVKC8RWnJMcxx4RQacImQZzggkcDll3x6DWbpc2TKm5w00/uW5IxjVOyk6SrlC1ENuh4dUStYEAuKcdcVA4AYxAzgRmadHRT+CbLyX6yqR+20Y2yO1OesxoBz+qnz0csYNmWaf7FJ86hiP0mtLK0Wu3vk1x5Jfsmkt0Z2Ns9YMi5xQMZRhW4nVa8XgETw1p07c+TP+SX7JpB7j7QS3YNFSSpIKp5CVqzJzgebiKhKOqLV0Sutwj3itggBuyCigHSVLOhxZrJOvorzse4ebSjECFYoIKeEZZDvg+nWvrN5iElJTxwqEEDhWzrxVsFpSRDVvZvf2g8XCoA5KGQSdIMwDny9HfVB0iXjjljcFYhMN4ciM+sTMSBI04CrjrxQ/v8APA2DwHNHtpqxz91qitx1ZNd/TsNLZ26yy02pNysBSEmCJiQDA7WlRd493VtW63FPlYTHZwwDKgOffRfsT5Ox5JHsiq/fj5E94k+0mqUXs58CFnaDikHCoLBSY44Uj0a07dkbXW8nBchsqRGcQZzBjPX9tJR53C+tc5zAAOYgA1bMbyLEIaBUvgACVHzaRW1wuCIdxv7W2y2wjgMshz9PCg7pLvmG7BK1pS1cO4QkJyOZlWIcgM6F7zedq1+FfUm4uh4LSVS20f65BgnPwRypcbybfeu3VOPLKiTkOAGcQJgan01ncVEtulsb9iu4r1JnF8InMTB7aM8886622N8nZ8mj2RXIG7J+MNflp9tFdf7H+Ts+TR7IqtkO5MpD7Dsg9d7RTJSoPEpP+NyZHH/inxXPmy9pBm92hnBL5jzLcqKGMe3U1aNwJUoxPFR7zyFUe175LywVqUQJgDwRpp+2pTF4i4Rjb8IZKHE937DUD7sMg4Vdk8ZB1pgQ3kJygmqva89S5mfBV6jVjfbSQcOFU686odsX6erWMR8E+o0gGJ0BfglHlXPWKY1LjoC/BKPKuesUx6AFp06n4ox5b9RVet2d4mkWlskqEpZQDpqEjurV08n4pb+X/UVQJsyyf6ltSUJUkpBEHPTvircWm/eKs2qvdGVfb2JSBhgz31qG88/+v20vndppbKQ60oeb9k0RbNvbRwZLg8pz/fzVtjCFGCU8l7strneI8FK9XqFLvpX2p1tu2mSYdnMk/NXRVtOxSfvboPdkf2Gl7v8A260tIxFJGPhIPgq4UZYpY3QYZSeRWdF7h/g6z8gj2RV9VDuF+DrPyCPZFX1c06ggvdF/K7fyP6y6UdNv3Rfyu38iPacpRg1JET2Fxpl+/fW1talQCZjMA5j6QQK1obn/AIr2mrIXe/BCVE1bugEd8DL/AJpre56+UXv5CPWaUlusAyabfuel4ri9PNKPWat6jLrVFWKNSHhQF01N4tnAf2yP1qPaB+mD5CnyyP1qyGl8Ci3c3PVcW/XB4J7ClYSgnwSRrPGOWVUzZrTZPs4MJDucFQC04SoaGMPCTGsTWxBqZWgh3fvP5M+NP1j6/TVwGCtSUpEqUQkDmSYFBjbhSQRkQZFFtjdhaUrEjnBzBHKkSRI3g3dLCWypxCisjsp1GsnXMAiJ76bu56YsbUcmkeoUn7+761aVLU4pQgAqUDA5U491Pkdv5JPqpEkb9u/Jn/JL9k1zxuKFKtUBMSkKJmMgVK5g10Pt35M/5JfsmuZtz9qNNNJC3EpOeueROhHEGoybS2IZXJRuKthe0hallCYKtcvqgfVX1QUF9WclxJkx9UzUPZe89sy6XEuJSrOFJyidciDlHCMsq8XG87C3S4p1GMnNehyEDIDTIZVpxLG4rXz3/KMU59R2j28d/v5/ssWWXFOBtOEqIJ8LLLXOqbpBtnGrVaXI7UEQoHRSeVSLbea2Q8HCtCo4yR9WQ7qqukHeBm6aPVkSI0USTpzHdWXLKSz6YK4+fp+djodOlLBqybT8fX69jo3YfyZjySPZFQN+PkT3iHtJqdsH5Mx5JHsioe+fyN7xD2hU0NnLW07tQfcCeJ4RMQNOXH6OVanNpuIThScMwThyJ/KOp8VbHnFJfUtOs/UK1BjEZPGti4RW5FaVKMROX7zXpmzUrWrlmzHKp7VqKjoQtZX7Hs8DrR/tED/Omus9kfeGfJp9kVzEG4Wx5Zv2hXTew/kzHkkeyKoyckoE2ucdmPsp2rdm4QVtB9wqABVxciQNRiKa6Orlbayh7/vvLr9pVVkw0u9qtouSq2QW0kDs4SmefZI7q2bbdRcYnUgNKAkJ4lIy7U6nLXxeYZvuqSsdWoFtSUkfCBShlBCh81WKeyeY1GdStmONmSYI0XKwAlPZhRzyBxL7RlI6uCO0Kdireyy3r2ow4Eptmi0ASTiSUk5ARmo6Z+mqLeG9b974UMkOBIxLwGNM5JGX01XXVwF5tlOImBomZyEz4Pn89fN9rBLC0JQpKkqaSSUuoc7eEdaOwcgFHKfNNR0hQ4ugE/xSnyrnrFMilr7n0/xUPLL/AFaZVMYrun4/FLfy/wCoqgbdfa7SEp64qUkNwEiQcUdkSeAPKjX3Qavilt5f9RdKzYdm66kFtCFZ4e1xPiPjpNpcibDfYe2bZa1C6gIw9kaZzz8VabGz2ep64LvgCeqAUUzmYzAM5RrQjtJtbEKW23EgZZ55nzca8PXS220LUylLas0mAZntaSYkZiYkZjKmpWvdZGoy9Sz9+Mt3L6VFXUD7yFLVl54k+ihberahcGAElAXKc5ygga58aJ07MfeQCGmoCZmE5AxrI5ka86Dd47RTSsC4nwso0M8vEaucsijUrK1jx2muTqvcL8G2XkG/ZFX1UO4X4Nsv7u37Iq+qkvEF7opM3duBqWgB51r50H70beXdNNp97NtJbIJUhSSSYCTMcJV6qMPdGfKrfyP6y6W2w1tJelxEtEfOAUdU5jIAmMUaVGWKMpKTW64INWGG1d5rdey2rRLCkuJS3KwpGHEmMZyOLtQfTwrR/wDE7adme9BZt4sKwXpbxSVEgwU4wRMazWn7p2mOQwylHLACdOcTJ189bNnbQ2d15NwynqIVAQhOKfmzzGvHlVmmOmvWyFNu2D2zrxKWXQW8ROisaQBlnKTmoAZiIzpne50+/Xn5CPWqlLtJ1oukoACI0TCfqjlOVNr3OKYdvMweyjTTVVOUm1uSSSY8qA+mdcbPB/tm/wBajyl905/gtR5Ot+1UCb4FTu5uvbu2nXuXYbcwLUG+zmUlQSM1SJw8vqqd0b7AYvFOm4cCEthMJxBOIrx5zI8HD9I10oYsNlvlAHvdkCPDXAUJ4nOZ81T7PYDiFCVW6iQICsStYiAE61IgXOx932XNouWrj0NIK4cBSMWGIzOWdbLxq3tb1tlpxSmHQnEVKT2VFRGRGQEAa8+6qtG75SAoLQo/iqbOCDyPH0ColzsJxRxJNvCYyGIA66gpzmk07sA327ZstpCmycXWRBcQvsxqMAkCedNfdX5HbeST6hSIQ46WFdY2hKkalBBkcDkTl4+VPfdT5FbeRR7IoZNG/bom2fA/ml+ya46a0HirtIicjSa210GBTqlW1yG2lEkNrbKsM8AoKEpHCRPjpDEpUraFulEYT6s9O+e/Sml/ARcf0xr9Er7VYegm4/pjX6NX2qdgKOvLuh8VN3+Am4/pjX6NX2qsNh9BmF5Krq5S40kgltCCnFHAkkwnnAk91FgNjYSYtmAeDSB/lFRt7GSu0dAyyBJ5AKBUfEBJ81WyRGQrFCRBzFIDkTrYVhWMJGSpEwRrp35V4U+MUDMTqBFPjbvRKw64pxpwt4s8Ck4kjxEEKA7iT3RVMvoXPB9n9G5/u1K/UQsH7FSQTCxAmcJqsZuSTGIp7yTTj/gZVxuG/wAxz/dr5/Aqf59v8xf+5RfqAp9jLU5csJkkB1CjJyASoKUfMAa6s2OgpYZSoQoNoBHIhImgjdnoqYtnUuuL6wpzCQITP9aSSod2Q5zTDpNgZXJW+mzF+/rxQAwl9yM+alfsrrWlnvD0ZOPXDjrT6QlxRXhWDIKjJEjUTMaUhnPq9nLQqFBOWsKkekZeivRtMC4W0FCNMZBzggyBGh076dauiO5P/UNehVaVdDtz/SGfzVU9gEze2oITgaDZOc9ZikZ8OGnjqIdnLy0zkjPlr6qdiuhe5P8A1LP5qq8HoTuf6Uz+YqjYAk9z82U7MUD/AD6/UimXVBuRu0Nn2qbcLLhkrWuIlStYGcCAB5qv6QCo90OPidseAuP/ABrpQ7vO3QQ8beClkdc4TEpHMSQT4Ogmunt6t3Wr+2XbvThVBBTkpKh4Kh3j6zSiuOg24ST1N4gpORxBSCRyITINJpPkTVi2Xd3d84W0JDihLhCQBpqdf630ioDd2/cYGAQqckJOFI0gdoxMJEDEchkOVMhPQjtBKiUPspOkpWsGPMitTfQdtBJBS8wkjQhawR5wihJLgEqBLZ+9d8hXUNlIUr4IpKRJziDJyzH0VS7cuHVvK68Q4jsKAERBP1k0yW+gi9JzfYHfiUf1KvNh9BEOhd5chxEypCAqVeNRgj0VNzk9mwUUhnbiJI2dZTl8Xb9hNXteW2wkBKQAAIAGgA0FeqiMQXujkzc23e1+uqlmUAARPf8AVXSvSPuEnaaW1BfVvNThURIIOoPdxpdHoUvP5639K/s0yLFaoCNc+VaXYjXPlH101ldCV5/PW/pX9mtLnQZen+Xtv8/2aAoUiog558qdPuax2rz8lv1rqs/gHvf6Rb/5/s01OjXcVOy2VJx9Y64QVqAgZaAd2dIYZUvunX8FL8q37UfXTBqr3n2E3e2zts7IQ4IkagggpI7wQDQNnKbd24W3PhCAdRJzjz5eaPPpWixuFLVmvCUgRmqe7Q8P2U2XOgRU9m+Ed7Of0LrQvoAWf+uT+hP26dkK8itb2gtS8PWKEkycSoPM5HT9+6tD14pKigKykcVft4TTXHufnP6cn9Cft16Hufl/05P6E/boselCxvdputqHwpWFIwmVE9kQIgqMafRXV26vyK18g37ApTWPufwFgu3uJAIlKWsJI4iSsx44p1W7KUIShIhKQEpHIAQPoFIZ/9k=">
            <a:hlinkClick r:id="rId8"/>
          </p:cNvPr>
          <p:cNvSpPr>
            <a:spLocks noChangeAspect="1" noChangeArrowheads="1"/>
          </p:cNvSpPr>
          <p:nvPr/>
        </p:nvSpPr>
        <p:spPr bwMode="auto">
          <a:xfrm>
            <a:off x="57150" y="-1371600"/>
            <a:ext cx="699135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1960" y="939800"/>
            <a:ext cx="4663270" cy="191313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27872" y="3140969"/>
            <a:ext cx="3330521" cy="1583530"/>
          </a:xfrm>
          <a:prstGeom prst="rect">
            <a:avLst/>
          </a:prstGeom>
        </p:spPr>
      </p:pic>
    </p:spTree>
    <p:extLst>
      <p:ext uri="{BB962C8B-B14F-4D97-AF65-F5344CB8AC3E}">
        <p14:creationId xmlns:p14="http://schemas.microsoft.com/office/powerpoint/2010/main" val="36248114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539750" y="1557338"/>
            <a:ext cx="77771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base" hangingPunct="1">
              <a:spcBef>
                <a:spcPct val="0"/>
              </a:spcBef>
              <a:spcAft>
                <a:spcPct val="0"/>
              </a:spcAft>
              <a:defRPr/>
            </a:pPr>
            <a:r>
              <a:rPr lang="en-GB" sz="2000" b="1" dirty="0" smtClean="0">
                <a:solidFill>
                  <a:prstClr val="black"/>
                </a:solidFill>
                <a:latin typeface="Arial" charset="0"/>
              </a:rPr>
              <a:t>What is Medway Council Governed by?</a:t>
            </a:r>
            <a:endParaRPr lang="en-GB" sz="2000" b="1" dirty="0">
              <a:solidFill>
                <a:prstClr val="black"/>
              </a:solidFill>
              <a:latin typeface="Arial" charset="0"/>
            </a:endParaRPr>
          </a:p>
          <a:p>
            <a:pPr marL="0" indent="0" eaLnBrk="1" fontAlgn="base" hangingPunct="1">
              <a:spcBef>
                <a:spcPct val="0"/>
              </a:spcBef>
              <a:spcAft>
                <a:spcPct val="0"/>
              </a:spcAft>
              <a:defRPr/>
            </a:pPr>
            <a:endParaRPr lang="en-GB" sz="2000" dirty="0" smtClean="0">
              <a:solidFill>
                <a:prstClr val="black"/>
              </a:solidFill>
              <a:latin typeface="Arial" charset="0"/>
            </a:endParaRPr>
          </a:p>
          <a:p>
            <a:pPr marL="0" indent="0" eaLnBrk="1" fontAlgn="base" hangingPunct="1">
              <a:spcBef>
                <a:spcPct val="0"/>
              </a:spcBef>
              <a:spcAft>
                <a:spcPct val="0"/>
              </a:spcAft>
              <a:defRPr/>
            </a:pPr>
            <a:r>
              <a:rPr lang="en-GB" sz="2000" dirty="0" smtClean="0">
                <a:solidFill>
                  <a:prstClr val="black"/>
                </a:solidFill>
                <a:latin typeface="Arial" charset="0"/>
              </a:rPr>
              <a:t>3 Strands</a:t>
            </a:r>
          </a:p>
          <a:p>
            <a:pPr marL="0" indent="0" eaLnBrk="1" fontAlgn="base" hangingPunct="1">
              <a:spcBef>
                <a:spcPct val="0"/>
              </a:spcBef>
              <a:spcAft>
                <a:spcPct val="0"/>
              </a:spcAft>
              <a:defRPr/>
            </a:pPr>
            <a:endParaRPr lang="en-GB" sz="2000" dirty="0" smtClean="0">
              <a:solidFill>
                <a:prstClr val="black"/>
              </a:solidFill>
              <a:latin typeface="Arial" charset="0"/>
            </a:endParaRPr>
          </a:p>
          <a:p>
            <a:pPr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1. EU Procurement Directives</a:t>
            </a:r>
            <a:r>
              <a:rPr lang="en-GB" sz="2000" dirty="0">
                <a:solidFill>
                  <a:prstClr val="black"/>
                </a:solidFill>
                <a:latin typeface="Arial" charset="0"/>
              </a:rPr>
              <a:t> </a:t>
            </a:r>
            <a:r>
              <a:rPr lang="en-GB" sz="2000" dirty="0" smtClean="0">
                <a:solidFill>
                  <a:prstClr val="black"/>
                </a:solidFill>
                <a:latin typeface="Arial" charset="0"/>
              </a:rPr>
              <a:t>(European Law)</a:t>
            </a:r>
          </a:p>
          <a:p>
            <a:pPr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2. Public Contracts Regulations 2015 (UK Law)</a:t>
            </a:r>
          </a:p>
          <a:p>
            <a:pPr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3. Contract </a:t>
            </a:r>
            <a:r>
              <a:rPr lang="en-GB" sz="2000" dirty="0">
                <a:solidFill>
                  <a:prstClr val="black"/>
                </a:solidFill>
                <a:latin typeface="Arial" charset="0"/>
              </a:rPr>
              <a:t>Procedure </a:t>
            </a:r>
            <a:r>
              <a:rPr lang="en-GB" sz="2000" dirty="0" smtClean="0">
                <a:solidFill>
                  <a:prstClr val="black"/>
                </a:solidFill>
                <a:latin typeface="Arial" charset="0"/>
              </a:rPr>
              <a:t>Rules (Medway Council) </a:t>
            </a:r>
          </a:p>
          <a:p>
            <a:pPr marL="0" indent="0" eaLnBrk="1" fontAlgn="base" hangingPunct="1">
              <a:spcBef>
                <a:spcPct val="0"/>
              </a:spcBef>
              <a:spcAft>
                <a:spcPct val="0"/>
              </a:spcAft>
              <a:defRPr/>
            </a:pPr>
            <a:endParaRPr lang="en-GB" sz="1600" dirty="0" smtClean="0">
              <a:solidFill>
                <a:prstClr val="black"/>
              </a:solidFill>
              <a:latin typeface="Arial" charset="0"/>
            </a:endParaRPr>
          </a:p>
        </p:txBody>
      </p:sp>
      <p:pic>
        <p:nvPicPr>
          <p:cNvPr id="10244"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10245" name="Picture 4"/>
          <p:cNvPicPr>
            <a:picLocks noChangeAspect="1"/>
          </p:cNvPicPr>
          <p:nvPr/>
        </p:nvPicPr>
        <p:blipFill>
          <a:blip r:embed="rId5" cstate="print"/>
          <a:srcRect/>
          <a:stretch>
            <a:fillRect/>
          </a:stretch>
        </p:blipFill>
        <p:spPr bwMode="auto">
          <a:xfrm>
            <a:off x="395288" y="347663"/>
            <a:ext cx="1917700" cy="627062"/>
          </a:xfrm>
          <a:prstGeom prst="rect">
            <a:avLst/>
          </a:prstGeom>
          <a:noFill/>
          <a:ln w="9525">
            <a:noFill/>
            <a:miter lim="800000"/>
            <a:headEnd/>
            <a:tailEnd/>
          </a:ln>
        </p:spPr>
      </p:pic>
      <p:pic>
        <p:nvPicPr>
          <p:cNvPr id="10246" name="Picture 5"/>
          <p:cNvPicPr>
            <a:picLocks noChangeAspect="1"/>
          </p:cNvPicPr>
          <p:nvPr/>
        </p:nvPicPr>
        <p:blipFill>
          <a:blip r:embed="rId6" cstate="print"/>
          <a:srcRect/>
          <a:stretch>
            <a:fillRect/>
          </a:stretch>
        </p:blipFill>
        <p:spPr bwMode="auto">
          <a:xfrm>
            <a:off x="6300788" y="188913"/>
            <a:ext cx="849312" cy="850900"/>
          </a:xfrm>
          <a:prstGeom prst="rect">
            <a:avLst/>
          </a:prstGeom>
          <a:noFill/>
          <a:ln w="9525">
            <a:noFill/>
            <a:miter lim="800000"/>
            <a:headEnd/>
            <a:tailEnd/>
          </a:ln>
        </p:spPr>
      </p:pic>
    </p:spTree>
    <p:extLst>
      <p:ext uri="{BB962C8B-B14F-4D97-AF65-F5344CB8AC3E}">
        <p14:creationId xmlns:p14="http://schemas.microsoft.com/office/powerpoint/2010/main" val="3884198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393700" y="996950"/>
            <a:ext cx="741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base" hangingPunct="1">
              <a:spcBef>
                <a:spcPct val="0"/>
              </a:spcBef>
              <a:spcAft>
                <a:spcPct val="0"/>
              </a:spcAft>
              <a:defRPr/>
            </a:pPr>
            <a:r>
              <a:rPr lang="en-GB" sz="2000" b="1" dirty="0" smtClean="0">
                <a:solidFill>
                  <a:prstClr val="black"/>
                </a:solidFill>
                <a:latin typeface="Arial" charset="0"/>
              </a:rPr>
              <a:t>What is Medway Council Governed by?</a:t>
            </a:r>
            <a:endParaRPr lang="en-GB" sz="2000" b="1" dirty="0">
              <a:solidFill>
                <a:prstClr val="black"/>
              </a:solidFill>
              <a:latin typeface="Arial" charset="0"/>
            </a:endParaRPr>
          </a:p>
          <a:p>
            <a:pPr marL="0" indent="0" eaLnBrk="1" fontAlgn="base" hangingPunct="1">
              <a:spcBef>
                <a:spcPct val="0"/>
              </a:spcBef>
              <a:spcAft>
                <a:spcPct val="0"/>
              </a:spcAft>
              <a:defRPr/>
            </a:pPr>
            <a:endParaRPr lang="en-GB" sz="2000" dirty="0" smtClean="0">
              <a:solidFill>
                <a:prstClr val="black"/>
              </a:solidFill>
              <a:latin typeface="Arial" charset="0"/>
            </a:endParaRPr>
          </a:p>
          <a:p>
            <a:pPr marL="457200" indent="-457200" eaLnBrk="1" fontAlgn="base" hangingPunct="1">
              <a:spcBef>
                <a:spcPct val="0"/>
              </a:spcBef>
              <a:spcAft>
                <a:spcPct val="0"/>
              </a:spcAft>
              <a:buFontTx/>
              <a:buAutoNum type="arabicPeriod"/>
              <a:defRPr/>
            </a:pPr>
            <a:r>
              <a:rPr lang="en-GB" sz="2000" dirty="0" smtClean="0">
                <a:solidFill>
                  <a:prstClr val="black"/>
                </a:solidFill>
                <a:latin typeface="Arial" charset="0"/>
              </a:rPr>
              <a:t>EU Procurement Directives</a:t>
            </a:r>
            <a:r>
              <a:rPr lang="en-GB" sz="2000" dirty="0">
                <a:solidFill>
                  <a:prstClr val="black"/>
                </a:solidFill>
                <a:latin typeface="Arial" charset="0"/>
              </a:rPr>
              <a:t> </a:t>
            </a:r>
            <a:r>
              <a:rPr lang="en-GB" sz="2000" dirty="0" smtClean="0">
                <a:solidFill>
                  <a:prstClr val="black"/>
                </a:solidFill>
                <a:latin typeface="Arial" charset="0"/>
              </a:rPr>
              <a:t>(European Law)</a:t>
            </a:r>
          </a:p>
          <a:p>
            <a:pPr marL="457200" indent="-457200" eaLnBrk="1" fontAlgn="base" hangingPunct="1">
              <a:spcBef>
                <a:spcPct val="0"/>
              </a:spcBef>
              <a:spcAft>
                <a:spcPct val="0"/>
              </a:spcAft>
              <a:buFontTx/>
              <a:buAutoNum type="arabicPeriod"/>
              <a:defRPr/>
            </a:pPr>
            <a:endParaRPr lang="en-GB" sz="2000" dirty="0" smtClean="0">
              <a:solidFill>
                <a:prstClr val="black"/>
              </a:solidFill>
              <a:latin typeface="Arial" charset="0"/>
            </a:endParaRPr>
          </a:p>
          <a:p>
            <a:pPr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EU Thresholds: </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Goods/Services: </a:t>
            </a:r>
            <a:r>
              <a:rPr lang="en-GB" sz="2000" dirty="0">
                <a:solidFill>
                  <a:prstClr val="black"/>
                </a:solidFill>
                <a:latin typeface="Arial" charset="0"/>
              </a:rPr>
              <a:t>	</a:t>
            </a:r>
            <a:r>
              <a:rPr lang="en-GB" sz="2000" dirty="0" smtClean="0">
                <a:solidFill>
                  <a:prstClr val="black"/>
                </a:solidFill>
                <a:latin typeface="Arial" charset="0"/>
              </a:rPr>
              <a:t>£172,514</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Works: 		£4,322,012</a:t>
            </a:r>
          </a:p>
          <a:p>
            <a:pPr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EU Procedures:</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Open </a:t>
            </a:r>
            <a:r>
              <a:rPr lang="en-GB" sz="1400" dirty="0" smtClean="0">
                <a:solidFill>
                  <a:prstClr val="black"/>
                </a:solidFill>
                <a:latin typeface="Arial" charset="0"/>
              </a:rPr>
              <a:t>(35 Days, Electronic 30 Days, PIN 15 Days)</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Restricted </a:t>
            </a:r>
            <a:r>
              <a:rPr lang="en-GB" sz="1400" dirty="0" smtClean="0">
                <a:solidFill>
                  <a:prstClr val="black"/>
                </a:solidFill>
                <a:latin typeface="Arial" charset="0"/>
              </a:rPr>
              <a:t>(PQQ 30 Days, ITT 30 Days, Electronic 25 Days, PIN 10 Days)</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Competitive Dialogue </a:t>
            </a:r>
            <a:r>
              <a:rPr lang="en-GB" sz="1400" dirty="0" smtClean="0">
                <a:solidFill>
                  <a:prstClr val="black"/>
                </a:solidFill>
                <a:latin typeface="Arial" charset="0"/>
              </a:rPr>
              <a:t>(30 Days)</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Competitive Procedure with Negotiation </a:t>
            </a:r>
            <a:r>
              <a:rPr lang="en-GB" sz="1400" dirty="0" smtClean="0">
                <a:solidFill>
                  <a:prstClr val="black"/>
                </a:solidFill>
                <a:latin typeface="Arial" charset="0"/>
              </a:rPr>
              <a:t>(As Restricted)</a:t>
            </a:r>
          </a:p>
          <a:p>
            <a:pPr lvl="1"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Innovation </a:t>
            </a:r>
            <a:r>
              <a:rPr lang="en-GB" sz="2000" dirty="0">
                <a:solidFill>
                  <a:prstClr val="black"/>
                </a:solidFill>
                <a:latin typeface="Arial" charset="0"/>
              </a:rPr>
              <a:t>Partnerships </a:t>
            </a:r>
            <a:r>
              <a:rPr lang="en-GB" sz="1400" dirty="0">
                <a:solidFill>
                  <a:prstClr val="black"/>
                </a:solidFill>
                <a:latin typeface="Arial" charset="0"/>
              </a:rPr>
              <a:t>(30 Days)</a:t>
            </a:r>
          </a:p>
          <a:p>
            <a:pPr lvl="1"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marL="0" indent="0" eaLnBrk="1" fontAlgn="base" hangingPunct="1">
              <a:spcBef>
                <a:spcPct val="0"/>
              </a:spcBef>
              <a:spcAft>
                <a:spcPct val="0"/>
              </a:spcAft>
              <a:defRPr/>
            </a:pPr>
            <a:endParaRPr lang="en-GB" sz="1600" dirty="0" smtClean="0">
              <a:solidFill>
                <a:prstClr val="black"/>
              </a:solidFill>
              <a:latin typeface="Arial" charset="0"/>
            </a:endParaRPr>
          </a:p>
        </p:txBody>
      </p:sp>
      <p:pic>
        <p:nvPicPr>
          <p:cNvPr id="11268"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11269" name="Picture 4"/>
          <p:cNvPicPr>
            <a:picLocks noChangeAspect="1"/>
          </p:cNvPicPr>
          <p:nvPr/>
        </p:nvPicPr>
        <p:blipFill>
          <a:blip r:embed="rId5" cstate="print"/>
          <a:srcRect/>
          <a:stretch>
            <a:fillRect/>
          </a:stretch>
        </p:blipFill>
        <p:spPr bwMode="auto">
          <a:xfrm>
            <a:off x="400050" y="347663"/>
            <a:ext cx="1917700" cy="627062"/>
          </a:xfrm>
          <a:prstGeom prst="rect">
            <a:avLst/>
          </a:prstGeom>
          <a:noFill/>
          <a:ln w="9525">
            <a:noFill/>
            <a:miter lim="800000"/>
            <a:headEnd/>
            <a:tailEnd/>
          </a:ln>
        </p:spPr>
      </p:pic>
      <p:pic>
        <p:nvPicPr>
          <p:cNvPr id="11270" name="Picture 5"/>
          <p:cNvPicPr>
            <a:picLocks noChangeAspect="1"/>
          </p:cNvPicPr>
          <p:nvPr/>
        </p:nvPicPr>
        <p:blipFill>
          <a:blip r:embed="rId6" cstate="print"/>
          <a:srcRect/>
          <a:stretch>
            <a:fillRect/>
          </a:stretch>
        </p:blipFill>
        <p:spPr bwMode="auto">
          <a:xfrm>
            <a:off x="6300788" y="123825"/>
            <a:ext cx="849312" cy="850900"/>
          </a:xfrm>
          <a:prstGeom prst="rect">
            <a:avLst/>
          </a:prstGeom>
          <a:noFill/>
          <a:ln w="9525">
            <a:noFill/>
            <a:miter lim="800000"/>
            <a:headEnd/>
            <a:tailEnd/>
          </a:ln>
        </p:spPr>
      </p:pic>
    </p:spTree>
    <p:extLst>
      <p:ext uri="{BB962C8B-B14F-4D97-AF65-F5344CB8AC3E}">
        <p14:creationId xmlns:p14="http://schemas.microsoft.com/office/powerpoint/2010/main" val="37191818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395288" y="1008063"/>
            <a:ext cx="7777162"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base" hangingPunct="1">
              <a:spcBef>
                <a:spcPct val="0"/>
              </a:spcBef>
              <a:spcAft>
                <a:spcPct val="0"/>
              </a:spcAft>
              <a:defRPr/>
            </a:pPr>
            <a:r>
              <a:rPr lang="en-GB" sz="2000" b="1" dirty="0" smtClean="0">
                <a:solidFill>
                  <a:prstClr val="black"/>
                </a:solidFill>
                <a:latin typeface="Arial" charset="0"/>
              </a:rPr>
              <a:t>What is Medway Council Governed by?</a:t>
            </a:r>
            <a:endParaRPr lang="en-GB" sz="2000" b="1" dirty="0">
              <a:solidFill>
                <a:prstClr val="black"/>
              </a:solidFill>
              <a:latin typeface="Arial" charset="0"/>
            </a:endParaRPr>
          </a:p>
          <a:p>
            <a:pPr marL="0" indent="0" eaLnBrk="1" fontAlgn="base" hangingPunct="1">
              <a:spcBef>
                <a:spcPct val="0"/>
              </a:spcBef>
              <a:spcAft>
                <a:spcPct val="0"/>
              </a:spcAft>
              <a:defRPr/>
            </a:pPr>
            <a:endParaRPr lang="en-GB" sz="2000" dirty="0" smtClean="0">
              <a:solidFill>
                <a:prstClr val="black"/>
              </a:solidFill>
              <a:latin typeface="Arial" charset="0"/>
            </a:endParaRPr>
          </a:p>
          <a:p>
            <a:pPr marL="0" indent="0" eaLnBrk="1" fontAlgn="base" hangingPunct="1">
              <a:spcBef>
                <a:spcPct val="0"/>
              </a:spcBef>
              <a:spcAft>
                <a:spcPct val="0"/>
              </a:spcAft>
              <a:defRPr/>
            </a:pPr>
            <a:r>
              <a:rPr lang="en-GB" sz="2000" dirty="0" smtClean="0">
                <a:solidFill>
                  <a:prstClr val="black"/>
                </a:solidFill>
                <a:latin typeface="Arial" charset="0"/>
              </a:rPr>
              <a:t>2. Public Contracts Regulations 2015 (UK Law). Follows the principles of EU law such as:</a:t>
            </a:r>
          </a:p>
          <a:p>
            <a:pPr marL="0" indent="0" eaLnBrk="1" fontAlgn="base" hangingPunct="1">
              <a:spcBef>
                <a:spcPct val="0"/>
              </a:spcBef>
              <a:spcAft>
                <a:spcPct val="0"/>
              </a:spcAft>
              <a:defRPr/>
            </a:pPr>
            <a:r>
              <a:rPr lang="en-GB" sz="2000" dirty="0" smtClean="0">
                <a:solidFill>
                  <a:prstClr val="black"/>
                </a:solidFill>
                <a:latin typeface="Arial" charset="0"/>
              </a:rPr>
              <a:t> </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Equal Treatment</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Transparency</a:t>
            </a: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Non Discrimination</a:t>
            </a:r>
          </a:p>
          <a:p>
            <a:pPr marL="342900" indent="-342900"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marL="0" indent="0" eaLnBrk="1" fontAlgn="base" hangingPunct="1">
              <a:spcBef>
                <a:spcPct val="0"/>
              </a:spcBef>
              <a:spcAft>
                <a:spcPct val="0"/>
              </a:spcAft>
              <a:defRPr/>
            </a:pPr>
            <a:r>
              <a:rPr lang="en-GB" sz="2000" u="sng" dirty="0" smtClean="0">
                <a:solidFill>
                  <a:prstClr val="black"/>
                </a:solidFill>
                <a:latin typeface="Arial" charset="0"/>
              </a:rPr>
              <a:t>Changes</a:t>
            </a:r>
            <a:r>
              <a:rPr lang="en-GB" sz="2000" dirty="0" smtClean="0">
                <a:solidFill>
                  <a:prstClr val="black"/>
                </a:solidFill>
                <a:latin typeface="Arial" charset="0"/>
              </a:rPr>
              <a:t>: No PQQ Stage, Advertise on Contracts Finder, Concession Contracts No Exemption, No Part A Part B, Introduction of Light Touch Regime,  PINs as call for Competition, Abnormally Low Tenders, Changes in Minimum Time Limits.</a:t>
            </a:r>
            <a:endParaRPr lang="en-GB" sz="2000" dirty="0">
              <a:solidFill>
                <a:prstClr val="black"/>
              </a:solidFill>
              <a:latin typeface="Arial" charset="0"/>
            </a:endParaRPr>
          </a:p>
          <a:p>
            <a:pPr marL="0" indent="0" eaLnBrk="1" fontAlgn="base" hangingPunct="1">
              <a:spcBef>
                <a:spcPct val="0"/>
              </a:spcBef>
              <a:spcAft>
                <a:spcPct val="0"/>
              </a:spcAft>
              <a:defRPr/>
            </a:pPr>
            <a:endParaRPr lang="en-GB" sz="1600" dirty="0" smtClean="0">
              <a:solidFill>
                <a:prstClr val="black"/>
              </a:solidFill>
              <a:latin typeface="Arial" charset="0"/>
            </a:endParaRPr>
          </a:p>
        </p:txBody>
      </p:sp>
      <p:pic>
        <p:nvPicPr>
          <p:cNvPr id="12292"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12293" name="Picture 4"/>
          <p:cNvPicPr>
            <a:picLocks noChangeAspect="1"/>
          </p:cNvPicPr>
          <p:nvPr/>
        </p:nvPicPr>
        <p:blipFill>
          <a:blip r:embed="rId5" cstate="print"/>
          <a:srcRect/>
          <a:stretch>
            <a:fillRect/>
          </a:stretch>
        </p:blipFill>
        <p:spPr bwMode="auto">
          <a:xfrm>
            <a:off x="414338" y="347663"/>
            <a:ext cx="1917700" cy="627062"/>
          </a:xfrm>
          <a:prstGeom prst="rect">
            <a:avLst/>
          </a:prstGeom>
          <a:noFill/>
          <a:ln w="9525">
            <a:noFill/>
            <a:miter lim="800000"/>
            <a:headEnd/>
            <a:tailEnd/>
          </a:ln>
        </p:spPr>
      </p:pic>
      <p:pic>
        <p:nvPicPr>
          <p:cNvPr id="12294" name="Picture 5"/>
          <p:cNvPicPr>
            <a:picLocks noChangeAspect="1"/>
          </p:cNvPicPr>
          <p:nvPr/>
        </p:nvPicPr>
        <p:blipFill>
          <a:blip r:embed="rId6" cstate="print"/>
          <a:srcRect/>
          <a:stretch>
            <a:fillRect/>
          </a:stretch>
        </p:blipFill>
        <p:spPr bwMode="auto">
          <a:xfrm>
            <a:off x="6300788" y="155575"/>
            <a:ext cx="849312" cy="852488"/>
          </a:xfrm>
          <a:prstGeom prst="rect">
            <a:avLst/>
          </a:prstGeom>
          <a:noFill/>
          <a:ln w="9525">
            <a:noFill/>
            <a:miter lim="800000"/>
            <a:headEnd/>
            <a:tailEnd/>
          </a:ln>
        </p:spPr>
      </p:pic>
    </p:spTree>
    <p:extLst>
      <p:ext uri="{BB962C8B-B14F-4D97-AF65-F5344CB8AC3E}">
        <p14:creationId xmlns:p14="http://schemas.microsoft.com/office/powerpoint/2010/main" val="110713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1484784"/>
            <a:ext cx="7886700" cy="2852737"/>
          </a:xfrm>
        </p:spPr>
        <p:txBody>
          <a:bodyPr/>
          <a:lstStyle/>
          <a:p>
            <a:r>
              <a:rPr lang="en-GB" b="1" dirty="0" smtClean="0">
                <a:solidFill>
                  <a:srgbClr val="FF0000"/>
                </a:solidFill>
              </a:rPr>
              <a:t>University of Kent procurement</a:t>
            </a:r>
            <a:br>
              <a:rPr lang="en-GB" b="1" dirty="0" smtClean="0">
                <a:solidFill>
                  <a:srgbClr val="FF0000"/>
                </a:solidFill>
              </a:rPr>
            </a:br>
            <a:endParaRPr lang="en-GB" dirty="0"/>
          </a:p>
        </p:txBody>
      </p:sp>
      <p:sp>
        <p:nvSpPr>
          <p:cNvPr id="7" name="Text Placeholder 6"/>
          <p:cNvSpPr>
            <a:spLocks noGrp="1"/>
          </p:cNvSpPr>
          <p:nvPr>
            <p:ph type="body" idx="1"/>
          </p:nvPr>
        </p:nvSpPr>
        <p:spPr>
          <a:xfrm>
            <a:off x="611560" y="4364509"/>
            <a:ext cx="7886700" cy="1500187"/>
          </a:xfrm>
        </p:spPr>
        <p:txBody>
          <a:bodyPr>
            <a:normAutofit/>
          </a:bodyPr>
          <a:lstStyle/>
          <a:p>
            <a:r>
              <a:rPr lang="en-GB" dirty="0" smtClean="0"/>
              <a:t>About us</a:t>
            </a:r>
          </a:p>
          <a:p>
            <a:r>
              <a:rPr lang="en-GB" dirty="0" smtClean="0"/>
              <a:t>How we buy</a:t>
            </a:r>
          </a:p>
          <a:p>
            <a:r>
              <a:rPr lang="en-GB" dirty="0" smtClean="0"/>
              <a:t>What we buy</a:t>
            </a:r>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7</a:t>
            </a:fld>
            <a:endParaRPr lang="en-GB">
              <a:solidFill>
                <a:prstClr val="black">
                  <a:tint val="75000"/>
                </a:prstClr>
              </a:solidFill>
            </a:endParaRPr>
          </a:p>
        </p:txBody>
      </p:sp>
      <p:pic>
        <p:nvPicPr>
          <p:cNvPr id="8" name="Picture 2" descr="https://encrypted-tbn2.gstatic.com/images?q=tbn:ANd9GcTBdPhtfYTSk2ZFaUwbNN9dTBeoiYBZ-ZPMdVT2TcYSJrrDr_jI">
            <a:hlinkClick r:id="rId2"/>
          </p:cNvPr>
          <p:cNvPicPr>
            <a:picLocks noChangeAspect="1" noChangeArrowheads="1"/>
          </p:cNvPicPr>
          <p:nvPr/>
        </p:nvPicPr>
        <p:blipFill>
          <a:blip r:embed="rId3" cstate="print"/>
          <a:srcRect/>
          <a:stretch>
            <a:fillRect/>
          </a:stretch>
        </p:blipFill>
        <p:spPr bwMode="auto">
          <a:xfrm>
            <a:off x="7072312" y="0"/>
            <a:ext cx="2071688" cy="1484784"/>
          </a:xfrm>
          <a:prstGeom prst="rect">
            <a:avLst/>
          </a:prstGeom>
          <a:noFill/>
        </p:spPr>
      </p:pic>
    </p:spTree>
    <p:extLst>
      <p:ext uri="{BB962C8B-B14F-4D97-AF65-F5344CB8AC3E}">
        <p14:creationId xmlns:p14="http://schemas.microsoft.com/office/powerpoint/2010/main" val="2571304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8196" name="TextBox 2"/>
          <p:cNvSpPr txBox="1">
            <a:spLocks noChangeArrowheads="1"/>
          </p:cNvSpPr>
          <p:nvPr/>
        </p:nvSpPr>
        <p:spPr bwMode="auto">
          <a:xfrm>
            <a:off x="390525" y="1196975"/>
            <a:ext cx="777716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base" hangingPunct="1">
              <a:spcBef>
                <a:spcPct val="0"/>
              </a:spcBef>
              <a:spcAft>
                <a:spcPct val="0"/>
              </a:spcAft>
              <a:defRPr/>
            </a:pPr>
            <a:r>
              <a:rPr lang="en-GB" sz="2000" b="1" dirty="0" smtClean="0">
                <a:solidFill>
                  <a:prstClr val="black"/>
                </a:solidFill>
                <a:latin typeface="Arial" charset="0"/>
              </a:rPr>
              <a:t>What is Medway Council Governed by?</a:t>
            </a:r>
            <a:endParaRPr lang="en-GB" sz="2000" b="1" dirty="0">
              <a:solidFill>
                <a:prstClr val="black"/>
              </a:solidFill>
              <a:latin typeface="Arial" charset="0"/>
            </a:endParaRPr>
          </a:p>
          <a:p>
            <a:pPr marL="0" indent="0" eaLnBrk="1" fontAlgn="base" hangingPunct="1">
              <a:spcBef>
                <a:spcPct val="0"/>
              </a:spcBef>
              <a:spcAft>
                <a:spcPct val="0"/>
              </a:spcAft>
              <a:defRPr/>
            </a:pPr>
            <a:endParaRPr lang="en-GB" sz="2000" dirty="0" smtClean="0">
              <a:solidFill>
                <a:prstClr val="black"/>
              </a:solidFill>
              <a:latin typeface="Arial" charset="0"/>
            </a:endParaRPr>
          </a:p>
          <a:p>
            <a:pPr marL="0" indent="0" eaLnBrk="1" fontAlgn="base" hangingPunct="1">
              <a:spcBef>
                <a:spcPct val="0"/>
              </a:spcBef>
              <a:spcAft>
                <a:spcPct val="0"/>
              </a:spcAft>
              <a:defRPr/>
            </a:pPr>
            <a:r>
              <a:rPr lang="en-GB" sz="2000" dirty="0" smtClean="0">
                <a:solidFill>
                  <a:prstClr val="black"/>
                </a:solidFill>
                <a:latin typeface="Arial" charset="0"/>
              </a:rPr>
              <a:t>3. Medway Council Contract Procedure Rules</a:t>
            </a:r>
          </a:p>
          <a:p>
            <a:pPr marL="0" indent="0" eaLnBrk="1" fontAlgn="base" hangingPunct="1">
              <a:spcBef>
                <a:spcPct val="0"/>
              </a:spcBef>
              <a:spcAft>
                <a:spcPct val="0"/>
              </a:spcAft>
              <a:defRPr/>
            </a:pPr>
            <a:endParaRPr lang="en-GB" sz="2000" dirty="0" smtClean="0">
              <a:solidFill>
                <a:prstClr val="black"/>
              </a:solidFill>
              <a:latin typeface="Arial" charset="0"/>
            </a:endParaRPr>
          </a:p>
          <a:p>
            <a:pPr marL="0" indent="0" eaLnBrk="1" fontAlgn="base" hangingPunct="1">
              <a:spcBef>
                <a:spcPct val="0"/>
              </a:spcBef>
              <a:spcAft>
                <a:spcPct val="0"/>
              </a:spcAft>
              <a:defRPr/>
            </a:pPr>
            <a:r>
              <a:rPr lang="en-GB" sz="2000" dirty="0" smtClean="0">
                <a:solidFill>
                  <a:prstClr val="black"/>
                </a:solidFill>
                <a:latin typeface="Arial" charset="0"/>
              </a:rPr>
              <a:t>Thresholds</a:t>
            </a:r>
          </a:p>
          <a:p>
            <a:pPr marL="0" indent="0" eaLnBrk="1" fontAlgn="base" hangingPunct="1">
              <a:spcBef>
                <a:spcPct val="0"/>
              </a:spcBef>
              <a:spcAft>
                <a:spcPct val="0"/>
              </a:spcAft>
              <a:defRPr/>
            </a:pPr>
            <a:endParaRPr lang="en-GB" sz="2000" dirty="0" smtClean="0">
              <a:solidFill>
                <a:prstClr val="black"/>
              </a:solidFill>
              <a:latin typeface="Arial" charset="0"/>
            </a:endParaRP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£0 - £10k – 1 Quote</a:t>
            </a:r>
          </a:p>
          <a:p>
            <a:pPr marL="342900" indent="-342900"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£10k - £100k – 3 Quotes</a:t>
            </a:r>
          </a:p>
          <a:p>
            <a:pPr marL="342900" indent="-342900" eaLnBrk="1" fontAlgn="base" hangingPunct="1">
              <a:spcBef>
                <a:spcPct val="0"/>
              </a:spcBef>
              <a:spcAft>
                <a:spcPct val="0"/>
              </a:spcAft>
              <a:buFont typeface="Arial" pitchFamily="34" charset="0"/>
              <a:buChar char="•"/>
              <a:defRPr/>
            </a:pPr>
            <a:endParaRPr lang="en-GB" sz="2000" dirty="0" smtClean="0">
              <a:solidFill>
                <a:prstClr val="black"/>
              </a:solidFill>
              <a:latin typeface="Arial" charset="0"/>
            </a:endParaRPr>
          </a:p>
          <a:p>
            <a:pPr marL="342900" indent="-342900" eaLnBrk="1" fontAlgn="base" hangingPunct="1">
              <a:spcBef>
                <a:spcPct val="0"/>
              </a:spcBef>
              <a:spcAft>
                <a:spcPct val="0"/>
              </a:spcAft>
              <a:buFont typeface="Arial" pitchFamily="34" charset="0"/>
              <a:buChar char="•"/>
              <a:defRPr/>
            </a:pPr>
            <a:r>
              <a:rPr lang="en-GB" sz="2000" dirty="0" smtClean="0">
                <a:solidFill>
                  <a:prstClr val="black"/>
                </a:solidFill>
                <a:latin typeface="Arial" charset="0"/>
              </a:rPr>
              <a:t>£100k + Open </a:t>
            </a:r>
            <a:r>
              <a:rPr lang="en-GB" sz="2000" dirty="0">
                <a:solidFill>
                  <a:prstClr val="black"/>
                </a:solidFill>
                <a:latin typeface="Arial" charset="0"/>
              </a:rPr>
              <a:t>M</a:t>
            </a:r>
            <a:r>
              <a:rPr lang="en-GB" sz="2000" dirty="0" smtClean="0">
                <a:solidFill>
                  <a:prstClr val="black"/>
                </a:solidFill>
                <a:latin typeface="Arial" charset="0"/>
              </a:rPr>
              <a:t>arket Tender</a:t>
            </a:r>
          </a:p>
        </p:txBody>
      </p:sp>
      <p:pic>
        <p:nvPicPr>
          <p:cNvPr id="13316" name="Picture 1"/>
          <p:cNvPicPr>
            <a:picLocks noChangeAspect="1"/>
          </p:cNvPicPr>
          <p:nvPr/>
        </p:nvPicPr>
        <p:blipFill>
          <a:blip r:embed="rId4" cstate="print"/>
          <a:srcRect/>
          <a:stretch>
            <a:fillRect/>
          </a:stretch>
        </p:blipFill>
        <p:spPr bwMode="auto">
          <a:xfrm>
            <a:off x="7380288" y="188913"/>
            <a:ext cx="1457325" cy="785812"/>
          </a:xfrm>
          <a:prstGeom prst="rect">
            <a:avLst/>
          </a:prstGeom>
          <a:noFill/>
          <a:ln w="9525">
            <a:noFill/>
            <a:miter lim="800000"/>
            <a:headEnd/>
            <a:tailEnd/>
          </a:ln>
        </p:spPr>
      </p:pic>
      <p:pic>
        <p:nvPicPr>
          <p:cNvPr id="13317" name="Picture 4"/>
          <p:cNvPicPr>
            <a:picLocks noChangeAspect="1"/>
          </p:cNvPicPr>
          <p:nvPr/>
        </p:nvPicPr>
        <p:blipFill>
          <a:blip r:embed="rId5" cstate="print"/>
          <a:srcRect/>
          <a:stretch>
            <a:fillRect/>
          </a:stretch>
        </p:blipFill>
        <p:spPr bwMode="auto">
          <a:xfrm>
            <a:off x="357188" y="347663"/>
            <a:ext cx="1916112" cy="627062"/>
          </a:xfrm>
          <a:prstGeom prst="rect">
            <a:avLst/>
          </a:prstGeom>
          <a:noFill/>
          <a:ln w="9525">
            <a:noFill/>
            <a:miter lim="800000"/>
            <a:headEnd/>
            <a:tailEnd/>
          </a:ln>
        </p:spPr>
      </p:pic>
      <p:pic>
        <p:nvPicPr>
          <p:cNvPr id="13318" name="Picture 5"/>
          <p:cNvPicPr>
            <a:picLocks noChangeAspect="1"/>
          </p:cNvPicPr>
          <p:nvPr/>
        </p:nvPicPr>
        <p:blipFill>
          <a:blip r:embed="rId6" cstate="print"/>
          <a:srcRect/>
          <a:stretch>
            <a:fillRect/>
          </a:stretch>
        </p:blipFill>
        <p:spPr bwMode="auto">
          <a:xfrm>
            <a:off x="6311900" y="123825"/>
            <a:ext cx="849313" cy="850900"/>
          </a:xfrm>
          <a:prstGeom prst="rect">
            <a:avLst/>
          </a:prstGeom>
          <a:noFill/>
          <a:ln w="9525">
            <a:noFill/>
            <a:miter lim="800000"/>
            <a:headEnd/>
            <a:tailEnd/>
          </a:ln>
        </p:spPr>
      </p:pic>
    </p:spTree>
    <p:extLst>
      <p:ext uri="{BB962C8B-B14F-4D97-AF65-F5344CB8AC3E}">
        <p14:creationId xmlns:p14="http://schemas.microsoft.com/office/powerpoint/2010/main" val="14107728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617538"/>
            <a:ext cx="8229600" cy="1143000"/>
          </a:xfrm>
        </p:spPr>
        <p:txBody>
          <a:bodyPr/>
          <a:lstStyle/>
          <a:p>
            <a:pPr>
              <a:defRPr/>
            </a:pPr>
            <a:r>
              <a:rPr lang="en-GB" dirty="0" smtClean="0"/>
              <a:t>Medway Opportunities2015/16 </a:t>
            </a:r>
            <a:endParaRPr lang="en-GB" dirty="0"/>
          </a:p>
        </p:txBody>
      </p:sp>
      <p:sp>
        <p:nvSpPr>
          <p:cNvPr id="4" name="Content Placeholder 3"/>
          <p:cNvSpPr>
            <a:spLocks noGrp="1"/>
          </p:cNvSpPr>
          <p:nvPr>
            <p:ph idx="1"/>
          </p:nvPr>
        </p:nvSpPr>
        <p:spPr>
          <a:xfrm>
            <a:off x="323850" y="1196975"/>
            <a:ext cx="4032250" cy="4679950"/>
          </a:xfrm>
        </p:spPr>
        <p:txBody>
          <a:bodyPr>
            <a:normAutofit fontScale="62500" lnSpcReduction="20000"/>
          </a:bodyPr>
          <a:lstStyle/>
          <a:p>
            <a:pPr>
              <a:defRPr/>
            </a:pPr>
            <a:endParaRPr lang="en-GB" sz="1600" dirty="0" smtClean="0"/>
          </a:p>
          <a:p>
            <a:pPr>
              <a:defRPr/>
            </a:pPr>
            <a:endParaRPr lang="en-GB" sz="1600" dirty="0"/>
          </a:p>
          <a:p>
            <a:pPr>
              <a:defRPr/>
            </a:pPr>
            <a:endParaRPr lang="en-GB" sz="1800" dirty="0" smtClean="0"/>
          </a:p>
          <a:p>
            <a:pPr>
              <a:defRPr/>
            </a:pPr>
            <a:r>
              <a:rPr lang="en-GB" sz="2600" dirty="0" smtClean="0"/>
              <a:t>Rochester Riverside Development (estimated value £300m)</a:t>
            </a:r>
          </a:p>
          <a:p>
            <a:pPr>
              <a:defRPr/>
            </a:pPr>
            <a:r>
              <a:rPr lang="en-GB" sz="2600" dirty="0" smtClean="0"/>
              <a:t>Minor Works/Low value Construction Framework (estimated value £50m)</a:t>
            </a:r>
          </a:p>
          <a:p>
            <a:pPr>
              <a:defRPr/>
            </a:pPr>
            <a:r>
              <a:rPr lang="en-GB" sz="2600" dirty="0" smtClean="0"/>
              <a:t>Transport Local Growth Project (estimated value £24m)</a:t>
            </a:r>
          </a:p>
          <a:p>
            <a:pPr>
              <a:defRPr/>
            </a:pPr>
            <a:r>
              <a:rPr lang="en-GB" sz="2600" dirty="0" smtClean="0"/>
              <a:t>Highways Maintenance Framework (estimated value £8m PA)</a:t>
            </a:r>
          </a:p>
          <a:p>
            <a:pPr>
              <a:defRPr/>
            </a:pPr>
            <a:r>
              <a:rPr lang="en-GB" sz="2600" dirty="0" smtClean="0"/>
              <a:t>Chatham Town Centre Regeneration (estimated value £4m)</a:t>
            </a:r>
          </a:p>
          <a:p>
            <a:pPr>
              <a:defRPr/>
            </a:pPr>
            <a:r>
              <a:rPr lang="en-GB" sz="2600" dirty="0"/>
              <a:t>Public Health </a:t>
            </a:r>
            <a:r>
              <a:rPr lang="en-GB" sz="2600" dirty="0" smtClean="0"/>
              <a:t>(estimated value £10m)</a:t>
            </a:r>
            <a:endParaRPr lang="en-GB" sz="2600" dirty="0"/>
          </a:p>
          <a:p>
            <a:pPr>
              <a:defRPr/>
            </a:pPr>
            <a:r>
              <a:rPr lang="en-GB" sz="2600" dirty="0"/>
              <a:t>ICT (estimated value £2.5m)</a:t>
            </a:r>
          </a:p>
          <a:p>
            <a:pPr>
              <a:defRPr/>
            </a:pPr>
            <a:r>
              <a:rPr lang="en-GB" sz="2600" dirty="0"/>
              <a:t>Printing (estimated value £1m)</a:t>
            </a:r>
          </a:p>
          <a:p>
            <a:pPr>
              <a:defRPr/>
            </a:pPr>
            <a:r>
              <a:rPr lang="en-GB" sz="2600" dirty="0"/>
              <a:t>Traffic Management Software (estimated value £50k</a:t>
            </a:r>
            <a:r>
              <a:rPr lang="en-GB" sz="2600" dirty="0" smtClean="0"/>
              <a:t>)</a:t>
            </a:r>
          </a:p>
          <a:p>
            <a:pPr>
              <a:defRPr/>
            </a:pPr>
            <a:r>
              <a:rPr lang="en-GB" sz="2600" dirty="0" smtClean="0"/>
              <a:t>2FE expansion in Gillingham</a:t>
            </a:r>
          </a:p>
          <a:p>
            <a:pPr>
              <a:defRPr/>
            </a:pPr>
            <a:r>
              <a:rPr lang="en-GB" sz="2600" dirty="0" smtClean="0"/>
              <a:t>2FE expansion or new school in </a:t>
            </a:r>
            <a:r>
              <a:rPr lang="en-GB" sz="2600" dirty="0" err="1" smtClean="0"/>
              <a:t>Strood</a:t>
            </a:r>
            <a:endParaRPr lang="en-GB" sz="2600" dirty="0" smtClean="0"/>
          </a:p>
          <a:p>
            <a:pPr>
              <a:defRPr/>
            </a:pPr>
            <a:r>
              <a:rPr lang="en-GB" sz="2600" dirty="0" smtClean="0"/>
              <a:t>Napier Primary School</a:t>
            </a:r>
          </a:p>
          <a:p>
            <a:pPr>
              <a:defRPr/>
            </a:pPr>
            <a:endParaRPr lang="en-GB" sz="1600" dirty="0"/>
          </a:p>
          <a:p>
            <a:pPr>
              <a:defRPr/>
            </a:pPr>
            <a:endParaRPr lang="en-GB" sz="1600" dirty="0" smtClean="0"/>
          </a:p>
          <a:p>
            <a:pPr>
              <a:defRPr/>
            </a:pPr>
            <a:endParaRPr lang="en-GB" sz="1400" dirty="0"/>
          </a:p>
        </p:txBody>
      </p:sp>
      <p:sp>
        <p:nvSpPr>
          <p:cNvPr id="5" name="Content Placeholder 2"/>
          <p:cNvSpPr txBox="1">
            <a:spLocks/>
          </p:cNvSpPr>
          <p:nvPr/>
        </p:nvSpPr>
        <p:spPr>
          <a:xfrm>
            <a:off x="4643438" y="1495425"/>
            <a:ext cx="4259262"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ct val="0"/>
              </a:spcAft>
              <a:defRPr/>
            </a:pPr>
            <a:endParaRPr lang="en-GB" sz="1900" dirty="0" smtClean="0">
              <a:solidFill>
                <a:prstClr val="black"/>
              </a:solidFill>
            </a:endParaRPr>
          </a:p>
          <a:p>
            <a:pPr fontAlgn="base">
              <a:spcAft>
                <a:spcPct val="0"/>
              </a:spcAft>
              <a:defRPr/>
            </a:pPr>
            <a:r>
              <a:rPr lang="en-GB" sz="2100" dirty="0" smtClean="0">
                <a:solidFill>
                  <a:prstClr val="black"/>
                </a:solidFill>
              </a:rPr>
              <a:t>Highways Maintenance Framework</a:t>
            </a:r>
          </a:p>
          <a:p>
            <a:pPr fontAlgn="base">
              <a:spcAft>
                <a:spcPct val="0"/>
              </a:spcAft>
              <a:defRPr/>
            </a:pPr>
            <a:r>
              <a:rPr lang="en-GB" sz="2100" dirty="0" smtClean="0">
                <a:solidFill>
                  <a:prstClr val="black"/>
                </a:solidFill>
              </a:rPr>
              <a:t>Minor Works/Low Value Construction Framework</a:t>
            </a:r>
          </a:p>
          <a:p>
            <a:pPr fontAlgn="base">
              <a:spcAft>
                <a:spcPct val="0"/>
              </a:spcAft>
              <a:defRPr/>
            </a:pPr>
            <a:r>
              <a:rPr lang="en-GB" sz="2100" dirty="0" smtClean="0">
                <a:solidFill>
                  <a:prstClr val="black"/>
                </a:solidFill>
              </a:rPr>
              <a:t>Advertising</a:t>
            </a:r>
          </a:p>
          <a:p>
            <a:pPr fontAlgn="base">
              <a:spcAft>
                <a:spcPct val="0"/>
              </a:spcAft>
              <a:defRPr/>
            </a:pPr>
            <a:r>
              <a:rPr lang="en-GB" sz="2100" dirty="0" smtClean="0">
                <a:solidFill>
                  <a:prstClr val="black"/>
                </a:solidFill>
              </a:rPr>
              <a:t>Waste Collection and Disposal</a:t>
            </a:r>
          </a:p>
          <a:p>
            <a:pPr fontAlgn="base">
              <a:spcAft>
                <a:spcPct val="0"/>
              </a:spcAft>
              <a:defRPr/>
            </a:pPr>
            <a:r>
              <a:rPr lang="en-GB" sz="2100" dirty="0" smtClean="0">
                <a:solidFill>
                  <a:prstClr val="black"/>
                </a:solidFill>
              </a:rPr>
              <a:t>Highways Term Maintenance &amp; Street lighting</a:t>
            </a:r>
          </a:p>
          <a:p>
            <a:pPr fontAlgn="base">
              <a:spcAft>
                <a:spcPct val="0"/>
              </a:spcAft>
              <a:defRPr/>
            </a:pPr>
            <a:r>
              <a:rPr lang="en-GB" sz="2100" dirty="0" smtClean="0">
                <a:solidFill>
                  <a:prstClr val="black"/>
                </a:solidFill>
              </a:rPr>
              <a:t>Transport Local Growth Projects</a:t>
            </a:r>
          </a:p>
          <a:p>
            <a:pPr fontAlgn="base">
              <a:spcAft>
                <a:spcPct val="0"/>
              </a:spcAft>
              <a:defRPr/>
            </a:pPr>
            <a:r>
              <a:rPr lang="en-GB" sz="2100" dirty="0" smtClean="0">
                <a:solidFill>
                  <a:prstClr val="black"/>
                </a:solidFill>
              </a:rPr>
              <a:t>Chatham Town Centre Regeneration</a:t>
            </a:r>
          </a:p>
          <a:p>
            <a:pPr fontAlgn="base">
              <a:spcAft>
                <a:spcPct val="0"/>
              </a:spcAft>
              <a:defRPr/>
            </a:pPr>
            <a:r>
              <a:rPr lang="en-GB" sz="2100" dirty="0" smtClean="0">
                <a:solidFill>
                  <a:prstClr val="black"/>
                </a:solidFill>
              </a:rPr>
              <a:t>Rochester Riverside Development</a:t>
            </a:r>
          </a:p>
          <a:p>
            <a:pPr fontAlgn="base">
              <a:spcAft>
                <a:spcPct val="0"/>
              </a:spcAft>
              <a:defRPr/>
            </a:pPr>
            <a:r>
              <a:rPr lang="en-GB" sz="2100" dirty="0" smtClean="0">
                <a:solidFill>
                  <a:prstClr val="black"/>
                </a:solidFill>
              </a:rPr>
              <a:t>Kent &amp; Medway Air Quality Monitoring</a:t>
            </a:r>
          </a:p>
          <a:p>
            <a:pPr fontAlgn="base">
              <a:spcAft>
                <a:spcPct val="0"/>
              </a:spcAft>
              <a:defRPr/>
            </a:pPr>
            <a:r>
              <a:rPr lang="en-GB" sz="2100" dirty="0" smtClean="0">
                <a:solidFill>
                  <a:prstClr val="black"/>
                </a:solidFill>
              </a:rPr>
              <a:t>Chatham Bus Station Travel Information Centre</a:t>
            </a:r>
          </a:p>
          <a:p>
            <a:pPr fontAlgn="base">
              <a:spcAft>
                <a:spcPct val="0"/>
              </a:spcAft>
              <a:defRPr/>
            </a:pPr>
            <a:r>
              <a:rPr lang="en-GB" sz="2100" dirty="0" smtClean="0">
                <a:solidFill>
                  <a:prstClr val="black"/>
                </a:solidFill>
              </a:rPr>
              <a:t>Digital Screen Maintenance</a:t>
            </a:r>
          </a:p>
          <a:p>
            <a:pPr fontAlgn="base">
              <a:spcAft>
                <a:spcPct val="0"/>
              </a:spcAft>
              <a:defRPr/>
            </a:pPr>
            <a:r>
              <a:rPr lang="en-GB" sz="2100" dirty="0" smtClean="0">
                <a:solidFill>
                  <a:prstClr val="black"/>
                </a:solidFill>
              </a:rPr>
              <a:t>Abbey Court</a:t>
            </a:r>
          </a:p>
          <a:p>
            <a:pPr fontAlgn="base">
              <a:spcAft>
                <a:spcPct val="0"/>
              </a:spcAft>
              <a:defRPr/>
            </a:pPr>
            <a:r>
              <a:rPr lang="en-GB" sz="2100" dirty="0" smtClean="0">
                <a:solidFill>
                  <a:prstClr val="black"/>
                </a:solidFill>
              </a:rPr>
              <a:t>School Condition Programme</a:t>
            </a:r>
          </a:p>
          <a:p>
            <a:pPr fontAlgn="base">
              <a:spcAft>
                <a:spcPct val="0"/>
              </a:spcAft>
              <a:defRPr/>
            </a:pPr>
            <a:r>
              <a:rPr lang="en-GB" sz="2100" dirty="0" smtClean="0">
                <a:solidFill>
                  <a:prstClr val="black"/>
                </a:solidFill>
              </a:rPr>
              <a:t>Hundred of </a:t>
            </a:r>
            <a:r>
              <a:rPr lang="en-GB" sz="2100" dirty="0" err="1" smtClean="0">
                <a:solidFill>
                  <a:prstClr val="black"/>
                </a:solidFill>
              </a:rPr>
              <a:t>Hoo</a:t>
            </a:r>
            <a:r>
              <a:rPr lang="en-GB" sz="2100" dirty="0" smtClean="0">
                <a:solidFill>
                  <a:prstClr val="black"/>
                </a:solidFill>
              </a:rPr>
              <a:t> Academy</a:t>
            </a:r>
          </a:p>
          <a:p>
            <a:pPr fontAlgn="base">
              <a:spcAft>
                <a:spcPct val="0"/>
              </a:spcAft>
              <a:defRPr/>
            </a:pPr>
            <a:r>
              <a:rPr lang="en-GB" sz="2100" dirty="0" smtClean="0">
                <a:solidFill>
                  <a:prstClr val="black"/>
                </a:solidFill>
              </a:rPr>
              <a:t>Saxon Way Primary School</a:t>
            </a:r>
          </a:p>
          <a:p>
            <a:pPr fontAlgn="base">
              <a:spcAft>
                <a:spcPct val="0"/>
              </a:spcAft>
              <a:defRPr/>
            </a:pPr>
            <a:r>
              <a:rPr lang="en-GB" sz="2100" dirty="0" smtClean="0">
                <a:solidFill>
                  <a:prstClr val="black"/>
                </a:solidFill>
              </a:rPr>
              <a:t>Rochester Airport</a:t>
            </a:r>
          </a:p>
          <a:p>
            <a:pPr fontAlgn="base">
              <a:spcAft>
                <a:spcPct val="0"/>
              </a:spcAft>
              <a:defRPr/>
            </a:pPr>
            <a:r>
              <a:rPr lang="en-GB" sz="2100" dirty="0" err="1" smtClean="0">
                <a:solidFill>
                  <a:prstClr val="black"/>
                </a:solidFill>
              </a:rPr>
              <a:t>Strood</a:t>
            </a:r>
            <a:r>
              <a:rPr lang="en-GB" sz="2100" dirty="0" smtClean="0">
                <a:solidFill>
                  <a:prstClr val="black"/>
                </a:solidFill>
              </a:rPr>
              <a:t> Riverside</a:t>
            </a:r>
          </a:p>
          <a:p>
            <a:pPr fontAlgn="base">
              <a:spcAft>
                <a:spcPct val="0"/>
              </a:spcAft>
              <a:defRPr/>
            </a:pPr>
            <a:endParaRPr lang="en-GB" sz="2800" dirty="0" smtClean="0">
              <a:solidFill>
                <a:prstClr val="black"/>
              </a:solidFill>
            </a:endParaRPr>
          </a:p>
          <a:p>
            <a:pPr fontAlgn="base">
              <a:spcAft>
                <a:spcPct val="0"/>
              </a:spcAft>
              <a:defRPr/>
            </a:pPr>
            <a:endParaRPr lang="en-GB" sz="2000" dirty="0">
              <a:solidFill>
                <a:prstClr val="black"/>
              </a:solidFill>
            </a:endParaRPr>
          </a:p>
        </p:txBody>
      </p:sp>
      <p:pic>
        <p:nvPicPr>
          <p:cNvPr id="14341" name="Picture 4"/>
          <p:cNvPicPr>
            <a:picLocks noChangeAspect="1"/>
          </p:cNvPicPr>
          <p:nvPr/>
        </p:nvPicPr>
        <p:blipFill>
          <a:blip r:embed="rId2" cstate="print"/>
          <a:srcRect/>
          <a:stretch>
            <a:fillRect/>
          </a:stretch>
        </p:blipFill>
        <p:spPr bwMode="auto">
          <a:xfrm>
            <a:off x="0" y="5876925"/>
            <a:ext cx="9144000" cy="889000"/>
          </a:xfrm>
          <a:prstGeom prst="rect">
            <a:avLst/>
          </a:prstGeom>
          <a:noFill/>
          <a:ln w="9525">
            <a:noFill/>
            <a:miter lim="800000"/>
            <a:headEnd/>
            <a:tailEnd/>
          </a:ln>
        </p:spPr>
      </p:pic>
      <p:pic>
        <p:nvPicPr>
          <p:cNvPr id="14342" name="Picture 8"/>
          <p:cNvPicPr>
            <a:picLocks noChangeAspect="1"/>
          </p:cNvPicPr>
          <p:nvPr/>
        </p:nvPicPr>
        <p:blipFill>
          <a:blip r:embed="rId3" cstate="print"/>
          <a:srcRect/>
          <a:stretch>
            <a:fillRect/>
          </a:stretch>
        </p:blipFill>
        <p:spPr bwMode="auto">
          <a:xfrm>
            <a:off x="141288" y="87313"/>
            <a:ext cx="1916112" cy="627062"/>
          </a:xfrm>
          <a:prstGeom prst="rect">
            <a:avLst/>
          </a:prstGeom>
          <a:noFill/>
          <a:ln w="9525">
            <a:noFill/>
            <a:miter lim="800000"/>
            <a:headEnd/>
            <a:tailEnd/>
          </a:ln>
        </p:spPr>
      </p:pic>
      <p:pic>
        <p:nvPicPr>
          <p:cNvPr id="14343" name="Picture 1"/>
          <p:cNvPicPr>
            <a:picLocks noChangeAspect="1"/>
          </p:cNvPicPr>
          <p:nvPr/>
        </p:nvPicPr>
        <p:blipFill>
          <a:blip r:embed="rId4" cstate="print"/>
          <a:srcRect/>
          <a:stretch>
            <a:fillRect/>
          </a:stretch>
        </p:blipFill>
        <p:spPr bwMode="auto">
          <a:xfrm>
            <a:off x="7740650" y="115888"/>
            <a:ext cx="1360488" cy="785812"/>
          </a:xfrm>
          <a:prstGeom prst="rect">
            <a:avLst/>
          </a:prstGeom>
          <a:noFill/>
          <a:ln w="9525">
            <a:noFill/>
            <a:miter lim="800000"/>
            <a:headEnd/>
            <a:tailEnd/>
          </a:ln>
        </p:spPr>
      </p:pic>
      <p:pic>
        <p:nvPicPr>
          <p:cNvPr id="14344" name="Picture 8"/>
          <p:cNvPicPr>
            <a:picLocks noChangeAspect="1"/>
          </p:cNvPicPr>
          <p:nvPr/>
        </p:nvPicPr>
        <p:blipFill>
          <a:blip r:embed="rId5" cstate="print"/>
          <a:srcRect/>
          <a:stretch>
            <a:fillRect/>
          </a:stretch>
        </p:blipFill>
        <p:spPr bwMode="auto">
          <a:xfrm>
            <a:off x="6588125" y="95250"/>
            <a:ext cx="849313" cy="850900"/>
          </a:xfrm>
          <a:prstGeom prst="rect">
            <a:avLst/>
          </a:prstGeom>
          <a:noFill/>
          <a:ln w="9525">
            <a:noFill/>
            <a:miter lim="800000"/>
            <a:headEnd/>
            <a:tailEnd/>
          </a:ln>
        </p:spPr>
      </p:pic>
    </p:spTree>
    <p:extLst>
      <p:ext uri="{BB962C8B-B14F-4D97-AF65-F5344CB8AC3E}">
        <p14:creationId xmlns:p14="http://schemas.microsoft.com/office/powerpoint/2010/main" val="990053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3" cstate="print"/>
          <a:srcRect/>
          <a:stretch>
            <a:fillRect/>
          </a:stretch>
        </p:blipFill>
        <p:spPr bwMode="auto">
          <a:xfrm>
            <a:off x="0" y="4989513"/>
            <a:ext cx="9144000" cy="1868487"/>
          </a:xfrm>
          <a:prstGeom prst="rect">
            <a:avLst/>
          </a:prstGeom>
          <a:noFill/>
          <a:ln w="9525">
            <a:noFill/>
            <a:miter lim="800000"/>
            <a:headEnd/>
            <a:tailEnd/>
          </a:ln>
        </p:spPr>
      </p:pic>
      <p:sp>
        <p:nvSpPr>
          <p:cNvPr id="15363" name="TextBox 2"/>
          <p:cNvSpPr txBox="1">
            <a:spLocks noChangeArrowheads="1"/>
          </p:cNvSpPr>
          <p:nvPr/>
        </p:nvSpPr>
        <p:spPr bwMode="auto">
          <a:xfrm>
            <a:off x="1042988" y="1484313"/>
            <a:ext cx="7416800" cy="2678112"/>
          </a:xfrm>
          <a:prstGeom prst="rect">
            <a:avLst/>
          </a:prstGeom>
          <a:noFill/>
          <a:ln w="9525">
            <a:noFill/>
            <a:miter lim="800000"/>
            <a:headEnd/>
            <a:tailEnd/>
          </a:ln>
        </p:spPr>
        <p:txBody>
          <a:bodyPr>
            <a:spAutoFit/>
          </a:bodyPr>
          <a:lstStyle/>
          <a:p>
            <a:pPr fontAlgn="base">
              <a:spcBef>
                <a:spcPct val="0"/>
              </a:spcBef>
              <a:spcAft>
                <a:spcPct val="0"/>
              </a:spcAft>
            </a:pPr>
            <a:r>
              <a:rPr lang="en-GB" altLang="en-US" sz="2400" b="1">
                <a:solidFill>
                  <a:prstClr val="black"/>
                </a:solidFill>
                <a:latin typeface="Arial" charset="0"/>
                <a:cs typeface="Arial" charset="0"/>
              </a:rPr>
              <a:t>So Where are the Opportunities?</a:t>
            </a:r>
          </a:p>
          <a:p>
            <a:pPr fontAlgn="base">
              <a:spcBef>
                <a:spcPct val="0"/>
              </a:spcBef>
              <a:spcAft>
                <a:spcPct val="0"/>
              </a:spcAft>
            </a:pPr>
            <a:endParaRPr lang="en-GB" altLang="en-US" sz="2400">
              <a:solidFill>
                <a:prstClr val="black"/>
              </a:solidFill>
              <a:latin typeface="Arial" charset="0"/>
              <a:cs typeface="Arial" charset="0"/>
            </a:endParaRPr>
          </a:p>
          <a:p>
            <a:pPr fontAlgn="base">
              <a:spcBef>
                <a:spcPct val="0"/>
              </a:spcBef>
              <a:spcAft>
                <a:spcPct val="0"/>
              </a:spcAft>
            </a:pPr>
            <a:r>
              <a:rPr lang="en-GB" altLang="en-US" sz="2400">
                <a:solidFill>
                  <a:prstClr val="black"/>
                </a:solidFill>
                <a:latin typeface="Arial" charset="0"/>
                <a:cs typeface="Arial" charset="0"/>
              </a:rPr>
              <a:t>The Kent Business Portal</a:t>
            </a:r>
          </a:p>
          <a:p>
            <a:pPr fontAlgn="base">
              <a:spcBef>
                <a:spcPct val="0"/>
              </a:spcBef>
              <a:spcAft>
                <a:spcPct val="0"/>
              </a:spcAft>
            </a:pPr>
            <a:endParaRPr lang="en-GB" altLang="en-US" sz="2400">
              <a:solidFill>
                <a:prstClr val="black"/>
              </a:solidFill>
              <a:latin typeface="Arial" charset="0"/>
              <a:cs typeface="Arial" charset="0"/>
            </a:endParaRPr>
          </a:p>
          <a:p>
            <a:pPr fontAlgn="base">
              <a:spcBef>
                <a:spcPct val="0"/>
              </a:spcBef>
              <a:spcAft>
                <a:spcPct val="0"/>
              </a:spcAft>
            </a:pPr>
            <a:r>
              <a:rPr lang="en-GB" altLang="en-US" sz="2400">
                <a:solidFill>
                  <a:prstClr val="black"/>
                </a:solidFill>
                <a:latin typeface="Arial" charset="0"/>
                <a:cs typeface="Arial" charset="0"/>
                <a:hlinkClick r:id="rId4"/>
              </a:rPr>
              <a:t>https://www.kentbusinessportal.org.uk/procontract/</a:t>
            </a:r>
            <a:r>
              <a:rPr lang="en-GB" altLang="en-US" sz="2400">
                <a:solidFill>
                  <a:prstClr val="black"/>
                </a:solidFill>
                <a:latin typeface="Arial" charset="0"/>
                <a:cs typeface="Arial" charset="0"/>
              </a:rPr>
              <a:t> </a:t>
            </a:r>
          </a:p>
          <a:p>
            <a:pPr fontAlgn="base">
              <a:spcBef>
                <a:spcPct val="0"/>
              </a:spcBef>
              <a:spcAft>
                <a:spcPct val="0"/>
              </a:spcAft>
            </a:pPr>
            <a:endParaRPr lang="en-GB" altLang="en-US" sz="2400">
              <a:solidFill>
                <a:prstClr val="black"/>
              </a:solidFill>
              <a:latin typeface="Arial" charset="0"/>
              <a:cs typeface="Arial" charset="0"/>
            </a:endParaRPr>
          </a:p>
          <a:p>
            <a:pPr fontAlgn="base">
              <a:spcBef>
                <a:spcPct val="0"/>
              </a:spcBef>
              <a:spcAft>
                <a:spcPct val="0"/>
              </a:spcAft>
            </a:pPr>
            <a:r>
              <a:rPr lang="en-GB" altLang="en-US" sz="2400">
                <a:solidFill>
                  <a:prstClr val="black"/>
                </a:solidFill>
                <a:latin typeface="Arial" charset="0"/>
                <a:cs typeface="Arial" charset="0"/>
                <a:hlinkClick r:id="rId5"/>
              </a:rPr>
              <a:t>https://www.contractsfinder.service.gov.uk/Search</a:t>
            </a:r>
            <a:r>
              <a:rPr lang="en-GB" altLang="en-US" sz="2400">
                <a:solidFill>
                  <a:prstClr val="black"/>
                </a:solidFill>
                <a:latin typeface="Arial" charset="0"/>
                <a:cs typeface="Arial" charset="0"/>
              </a:rPr>
              <a:t> </a:t>
            </a:r>
          </a:p>
        </p:txBody>
      </p:sp>
      <p:pic>
        <p:nvPicPr>
          <p:cNvPr id="15364" name="Picture 1"/>
          <p:cNvPicPr>
            <a:picLocks noChangeAspect="1"/>
          </p:cNvPicPr>
          <p:nvPr/>
        </p:nvPicPr>
        <p:blipFill>
          <a:blip r:embed="rId6" cstate="print"/>
          <a:srcRect/>
          <a:stretch>
            <a:fillRect/>
          </a:stretch>
        </p:blipFill>
        <p:spPr bwMode="auto">
          <a:xfrm>
            <a:off x="7380288" y="188913"/>
            <a:ext cx="1457325" cy="785812"/>
          </a:xfrm>
          <a:prstGeom prst="rect">
            <a:avLst/>
          </a:prstGeom>
          <a:noFill/>
          <a:ln w="9525">
            <a:noFill/>
            <a:miter lim="800000"/>
            <a:headEnd/>
            <a:tailEnd/>
          </a:ln>
        </p:spPr>
      </p:pic>
      <p:pic>
        <p:nvPicPr>
          <p:cNvPr id="15365" name="Picture 4"/>
          <p:cNvPicPr>
            <a:picLocks noChangeAspect="1"/>
          </p:cNvPicPr>
          <p:nvPr/>
        </p:nvPicPr>
        <p:blipFill>
          <a:blip r:embed="rId7" cstate="print"/>
          <a:srcRect/>
          <a:stretch>
            <a:fillRect/>
          </a:stretch>
        </p:blipFill>
        <p:spPr bwMode="auto">
          <a:xfrm>
            <a:off x="395288" y="347663"/>
            <a:ext cx="1917700" cy="627062"/>
          </a:xfrm>
          <a:prstGeom prst="rect">
            <a:avLst/>
          </a:prstGeom>
          <a:noFill/>
          <a:ln w="9525">
            <a:noFill/>
            <a:miter lim="800000"/>
            <a:headEnd/>
            <a:tailEnd/>
          </a:ln>
        </p:spPr>
      </p:pic>
      <p:pic>
        <p:nvPicPr>
          <p:cNvPr id="15366" name="Picture 5"/>
          <p:cNvPicPr>
            <a:picLocks noChangeAspect="1"/>
          </p:cNvPicPr>
          <p:nvPr/>
        </p:nvPicPr>
        <p:blipFill>
          <a:blip r:embed="rId8" cstate="print"/>
          <a:srcRect/>
          <a:stretch>
            <a:fillRect/>
          </a:stretch>
        </p:blipFill>
        <p:spPr bwMode="auto">
          <a:xfrm>
            <a:off x="6300788" y="123825"/>
            <a:ext cx="849312" cy="850900"/>
          </a:xfrm>
          <a:prstGeom prst="rect">
            <a:avLst/>
          </a:prstGeom>
          <a:noFill/>
          <a:ln w="9525">
            <a:noFill/>
            <a:miter lim="800000"/>
            <a:headEnd/>
            <a:tailEnd/>
          </a:ln>
        </p:spPr>
      </p:pic>
    </p:spTree>
    <p:extLst>
      <p:ext uri="{BB962C8B-B14F-4D97-AF65-F5344CB8AC3E}">
        <p14:creationId xmlns:p14="http://schemas.microsoft.com/office/powerpoint/2010/main" val="18139429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33375"/>
            <a:ext cx="8229600" cy="1143000"/>
          </a:xfrm>
          <a:prstGeom prst="rect">
            <a:avLst/>
          </a:prstGeom>
        </p:spPr>
        <p:txBody>
          <a:bodyPr lIns="93651" tIns="46825" rIns="93651" bIns="46825" anchor="ctr">
            <a:normAutofit fontScale="97500"/>
          </a:bodyPr>
          <a:lstStyle/>
          <a:p>
            <a:pPr defTabSz="936506">
              <a:spcBef>
                <a:spcPct val="0"/>
              </a:spcBef>
              <a:defRPr/>
            </a:pPr>
            <a:endParaRPr lang="en-GB" sz="4500" dirty="0">
              <a:solidFill>
                <a:prstClr val="black"/>
              </a:solidFill>
              <a:cs typeface="Arial" charset="0"/>
            </a:endParaRPr>
          </a:p>
        </p:txBody>
      </p:sp>
      <p:sp>
        <p:nvSpPr>
          <p:cNvPr id="6" name="Content Placeholder 2"/>
          <p:cNvSpPr txBox="1">
            <a:spLocks/>
          </p:cNvSpPr>
          <p:nvPr/>
        </p:nvSpPr>
        <p:spPr>
          <a:xfrm>
            <a:off x="323850" y="374650"/>
            <a:ext cx="8362950" cy="4494213"/>
          </a:xfrm>
          <a:prstGeom prst="rect">
            <a:avLst/>
          </a:prstGeom>
        </p:spPr>
        <p:txBody>
          <a:bodyPr lIns="93651" tIns="46825" rIns="93651" bIns="46825">
            <a:normAutofit fontScale="62500" lnSpcReduction="20000"/>
          </a:bodyPr>
          <a:lstStyle/>
          <a:p>
            <a:pPr defTabSz="936506">
              <a:spcBef>
                <a:spcPct val="20000"/>
              </a:spcBef>
              <a:defRPr/>
            </a:pPr>
            <a:r>
              <a:rPr lang="en-GB" sz="2400" dirty="0">
                <a:solidFill>
                  <a:prstClr val="black"/>
                </a:solidFill>
                <a:cs typeface="Arial" charset="0"/>
              </a:rPr>
              <a:t> </a:t>
            </a:r>
            <a:endParaRPr lang="en-GB" sz="3000" dirty="0">
              <a:solidFill>
                <a:srgbClr val="7030A0"/>
              </a:solidFill>
              <a:cs typeface="Arial" charset="0"/>
            </a:endParaRPr>
          </a:p>
          <a:p>
            <a:pPr algn="ctr" defTabSz="936506">
              <a:spcBef>
                <a:spcPct val="20000"/>
              </a:spcBef>
              <a:defRPr/>
            </a:pPr>
            <a:endParaRPr lang="en-GB" sz="5200" b="1" dirty="0">
              <a:solidFill>
                <a:prstClr val="black"/>
              </a:solidFill>
              <a:latin typeface="Arial" pitchFamily="34" charset="0"/>
              <a:cs typeface="Arial" pitchFamily="34" charset="0"/>
            </a:endParaRPr>
          </a:p>
          <a:p>
            <a:pPr algn="ctr" defTabSz="936506">
              <a:spcBef>
                <a:spcPct val="20000"/>
              </a:spcBef>
              <a:defRPr/>
            </a:pPr>
            <a:endParaRPr lang="en-GB" sz="5200" b="1" dirty="0">
              <a:solidFill>
                <a:prstClr val="black"/>
              </a:solidFill>
              <a:latin typeface="Arial" pitchFamily="34" charset="0"/>
              <a:cs typeface="Arial" pitchFamily="34" charset="0"/>
            </a:endParaRPr>
          </a:p>
          <a:p>
            <a:pPr algn="ctr" defTabSz="936506">
              <a:spcBef>
                <a:spcPct val="20000"/>
              </a:spcBef>
              <a:defRPr/>
            </a:pPr>
            <a:r>
              <a:rPr lang="en-GB" sz="8600" b="1" dirty="0">
                <a:solidFill>
                  <a:prstClr val="black"/>
                </a:solidFill>
                <a:latin typeface="Arial" pitchFamily="34" charset="0"/>
                <a:cs typeface="Arial" pitchFamily="34" charset="0"/>
              </a:rPr>
              <a:t>Any Questions?</a:t>
            </a:r>
          </a:p>
          <a:p>
            <a:pPr algn="ctr" defTabSz="936506">
              <a:spcBef>
                <a:spcPct val="20000"/>
              </a:spcBef>
              <a:defRPr/>
            </a:pPr>
            <a:endParaRPr lang="en-GB" sz="9600" b="1" u="sng" dirty="0">
              <a:solidFill>
                <a:prstClr val="black"/>
              </a:solidFill>
              <a:latin typeface="Arial" pitchFamily="34" charset="0"/>
              <a:cs typeface="Arial" pitchFamily="34" charset="0"/>
            </a:endParaRPr>
          </a:p>
          <a:p>
            <a:pPr algn="ctr" defTabSz="936506">
              <a:spcBef>
                <a:spcPct val="20000"/>
              </a:spcBef>
              <a:defRPr/>
            </a:pPr>
            <a:endParaRPr lang="en-GB" sz="4800" dirty="0">
              <a:solidFill>
                <a:prstClr val="black"/>
              </a:solidFill>
              <a:cs typeface="Arial" charset="0"/>
            </a:endParaRPr>
          </a:p>
          <a:p>
            <a:pPr algn="ctr" defTabSz="936506">
              <a:spcBef>
                <a:spcPct val="20000"/>
              </a:spcBef>
              <a:defRPr/>
            </a:pPr>
            <a:endParaRPr lang="en-GB" sz="4800" dirty="0">
              <a:solidFill>
                <a:prstClr val="black"/>
              </a:solidFill>
              <a:cs typeface="Arial" charset="0"/>
            </a:endParaRPr>
          </a:p>
          <a:p>
            <a:pPr defTabSz="936506">
              <a:spcBef>
                <a:spcPct val="20000"/>
              </a:spcBef>
              <a:defRPr/>
            </a:pPr>
            <a:endParaRPr lang="en-GB" sz="2400" dirty="0">
              <a:solidFill>
                <a:prstClr val="black"/>
              </a:solidFill>
              <a:cs typeface="Arial" charset="0"/>
            </a:endParaRPr>
          </a:p>
          <a:p>
            <a:pPr defTabSz="936506">
              <a:spcBef>
                <a:spcPct val="20000"/>
              </a:spcBef>
              <a:defRPr/>
            </a:pPr>
            <a:r>
              <a:rPr lang="en-GB" sz="2400" dirty="0">
                <a:solidFill>
                  <a:prstClr val="black"/>
                </a:solidFill>
                <a:cs typeface="Arial" charset="0"/>
              </a:rPr>
              <a:t>	</a:t>
            </a:r>
            <a:endParaRPr lang="en-GB" sz="2400" dirty="0">
              <a:solidFill>
                <a:prstClr val="black">
                  <a:tint val="75000"/>
                </a:prstClr>
              </a:solidFill>
              <a:cs typeface="Arial" charset="0"/>
            </a:endParaRPr>
          </a:p>
        </p:txBody>
      </p:sp>
      <p:pic>
        <p:nvPicPr>
          <p:cNvPr id="16388" name="Picture 4"/>
          <p:cNvPicPr>
            <a:picLocks noChangeAspect="1"/>
          </p:cNvPicPr>
          <p:nvPr/>
        </p:nvPicPr>
        <p:blipFill>
          <a:blip r:embed="rId2" cstate="print"/>
          <a:srcRect/>
          <a:stretch>
            <a:fillRect/>
          </a:stretch>
        </p:blipFill>
        <p:spPr bwMode="auto">
          <a:xfrm>
            <a:off x="0" y="4989513"/>
            <a:ext cx="9144000" cy="1868487"/>
          </a:xfrm>
          <a:prstGeom prst="rect">
            <a:avLst/>
          </a:prstGeom>
          <a:noFill/>
          <a:ln w="9525">
            <a:noFill/>
            <a:miter lim="800000"/>
            <a:headEnd/>
            <a:tailEnd/>
          </a:ln>
        </p:spPr>
      </p:pic>
      <p:pic>
        <p:nvPicPr>
          <p:cNvPr id="16389" name="Picture 1"/>
          <p:cNvPicPr>
            <a:picLocks noChangeAspect="1"/>
          </p:cNvPicPr>
          <p:nvPr/>
        </p:nvPicPr>
        <p:blipFill>
          <a:blip r:embed="rId3" cstate="print"/>
          <a:srcRect/>
          <a:stretch>
            <a:fillRect/>
          </a:stretch>
        </p:blipFill>
        <p:spPr bwMode="auto">
          <a:xfrm>
            <a:off x="7380288" y="188913"/>
            <a:ext cx="1457325" cy="785812"/>
          </a:xfrm>
          <a:prstGeom prst="rect">
            <a:avLst/>
          </a:prstGeom>
          <a:noFill/>
          <a:ln w="9525">
            <a:noFill/>
            <a:miter lim="800000"/>
            <a:headEnd/>
            <a:tailEnd/>
          </a:ln>
        </p:spPr>
      </p:pic>
      <p:pic>
        <p:nvPicPr>
          <p:cNvPr id="16390" name="Picture 6"/>
          <p:cNvPicPr>
            <a:picLocks noChangeAspect="1"/>
          </p:cNvPicPr>
          <p:nvPr/>
        </p:nvPicPr>
        <p:blipFill>
          <a:blip r:embed="rId4" cstate="print"/>
          <a:srcRect/>
          <a:stretch>
            <a:fillRect/>
          </a:stretch>
        </p:blipFill>
        <p:spPr bwMode="auto">
          <a:xfrm>
            <a:off x="250825" y="333375"/>
            <a:ext cx="1917700" cy="627063"/>
          </a:xfrm>
          <a:prstGeom prst="rect">
            <a:avLst/>
          </a:prstGeom>
          <a:noFill/>
          <a:ln w="9525">
            <a:noFill/>
            <a:miter lim="800000"/>
            <a:headEnd/>
            <a:tailEnd/>
          </a:ln>
        </p:spPr>
      </p:pic>
      <p:pic>
        <p:nvPicPr>
          <p:cNvPr id="16391" name="Picture 6"/>
          <p:cNvPicPr>
            <a:picLocks noChangeAspect="1"/>
          </p:cNvPicPr>
          <p:nvPr/>
        </p:nvPicPr>
        <p:blipFill>
          <a:blip r:embed="rId5" cstate="print"/>
          <a:srcRect/>
          <a:stretch>
            <a:fillRect/>
          </a:stretch>
        </p:blipFill>
        <p:spPr bwMode="auto">
          <a:xfrm>
            <a:off x="6300788" y="155575"/>
            <a:ext cx="849312" cy="852488"/>
          </a:xfrm>
          <a:prstGeom prst="rect">
            <a:avLst/>
          </a:prstGeom>
          <a:noFill/>
          <a:ln w="9525">
            <a:noFill/>
            <a:miter lim="800000"/>
            <a:headEnd/>
            <a:tailEnd/>
          </a:ln>
        </p:spPr>
      </p:pic>
    </p:spTree>
    <p:extLst>
      <p:ext uri="{BB962C8B-B14F-4D97-AF65-F5344CB8AC3E}">
        <p14:creationId xmlns:p14="http://schemas.microsoft.com/office/powerpoint/2010/main" val="25682798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3863"/>
            <a:ext cx="9144000" cy="2231380"/>
          </a:xfrm>
          <a:prstGeom prst="rect">
            <a:avLst/>
          </a:prstGeom>
          <a:noFill/>
        </p:spPr>
        <p:txBody>
          <a:bodyPr wrap="square" rtlCol="0">
            <a:spAutoFit/>
          </a:bodyPr>
          <a:lstStyle/>
          <a:p>
            <a:pPr algn="ctr"/>
            <a:r>
              <a:rPr lang="en-GB" sz="11500" b="1" dirty="0" smtClean="0">
                <a:solidFill>
                  <a:schemeClr val="accent5">
                    <a:lumMod val="75000"/>
                  </a:schemeClr>
                </a:solidFill>
              </a:rPr>
              <a:t>Alan </a:t>
            </a:r>
            <a:r>
              <a:rPr lang="en-GB" sz="11500" b="1" dirty="0" err="1" smtClean="0">
                <a:solidFill>
                  <a:schemeClr val="accent5">
                    <a:lumMod val="75000"/>
                  </a:schemeClr>
                </a:solidFill>
              </a:rPr>
              <a:t>Marolia</a:t>
            </a:r>
            <a:r>
              <a:rPr lang="en-GB" sz="11500" b="1" dirty="0" smtClean="0">
                <a:solidFill>
                  <a:schemeClr val="accent5">
                    <a:lumMod val="75000"/>
                  </a:schemeClr>
                </a:solidFill>
              </a:rPr>
              <a:t/>
            </a:r>
            <a:br>
              <a:rPr lang="en-GB" sz="11500" b="1" dirty="0" smtClean="0">
                <a:solidFill>
                  <a:schemeClr val="accent5">
                    <a:lumMod val="75000"/>
                  </a:schemeClr>
                </a:solidFill>
              </a:rPr>
            </a:br>
            <a:r>
              <a:rPr lang="en-GB" sz="2400" i="1" dirty="0" smtClean="0"/>
              <a:t>Procurement Support Manager, Swale Council</a:t>
            </a:r>
            <a:endParaRPr lang="en-GB" sz="2400" i="1" dirty="0"/>
          </a:p>
        </p:txBody>
      </p:sp>
    </p:spTree>
    <p:extLst>
      <p:ext uri="{BB962C8B-B14F-4D97-AF65-F5344CB8AC3E}">
        <p14:creationId xmlns:p14="http://schemas.microsoft.com/office/powerpoint/2010/main" val="39414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anose="020B0604020202020204" pitchFamily="34" charset="0"/>
                <a:cs typeface="Arial" panose="020B0604020202020204" pitchFamily="34" charset="0"/>
              </a:rPr>
              <a:t>Swale Borough Council Procurement</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5373216"/>
            <a:ext cx="6400800" cy="910952"/>
          </a:xfrm>
        </p:spPr>
        <p:txBody>
          <a:bodyPr>
            <a:normAutofit/>
          </a:bodyPr>
          <a:lstStyle/>
          <a:p>
            <a:pPr algn="l"/>
            <a:r>
              <a:rPr lang="en-GB" sz="2000" b="1" dirty="0" smtClean="0">
                <a:solidFill>
                  <a:schemeClr val="tx1"/>
                </a:solidFill>
                <a:latin typeface="Arial" panose="020B0604020202020204" pitchFamily="34" charset="0"/>
                <a:cs typeface="Arial" panose="020B0604020202020204" pitchFamily="34" charset="0"/>
              </a:rPr>
              <a:t>Alan Marolia</a:t>
            </a:r>
          </a:p>
          <a:p>
            <a:pPr algn="l"/>
            <a:r>
              <a:rPr lang="en-GB" sz="2000" b="1" dirty="0" smtClean="0">
                <a:solidFill>
                  <a:schemeClr val="tx1"/>
                </a:solidFill>
                <a:latin typeface="Arial" panose="020B0604020202020204" pitchFamily="34" charset="0"/>
                <a:cs typeface="Arial" panose="020B0604020202020204" pitchFamily="34" charset="0"/>
              </a:rPr>
              <a:t>Contracts and Procurement Support Manager</a:t>
            </a:r>
            <a:endParaRPr lang="en-GB" sz="2000" b="1" dirty="0">
              <a:solidFill>
                <a:schemeClr val="tx1"/>
              </a:solidFill>
              <a:latin typeface="Arial" panose="020B0604020202020204" pitchFamily="34" charset="0"/>
              <a:cs typeface="Arial" panose="020B0604020202020204" pitchFamily="34" charset="0"/>
            </a:endParaRPr>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495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lstStyle/>
          <a:p>
            <a:r>
              <a:rPr lang="en-GB" dirty="0" smtClean="0"/>
              <a:t>What are SME’s?</a:t>
            </a:r>
            <a:endParaRPr lang="en-GB" dirty="0"/>
          </a:p>
        </p:txBody>
      </p:sp>
      <p:sp>
        <p:nvSpPr>
          <p:cNvPr id="3" name="Content Placeholder 2"/>
          <p:cNvSpPr>
            <a:spLocks noGrp="1"/>
          </p:cNvSpPr>
          <p:nvPr>
            <p:ph idx="1"/>
          </p:nvPr>
        </p:nvSpPr>
        <p:spPr>
          <a:xfrm>
            <a:off x="395536" y="2060848"/>
            <a:ext cx="8229600" cy="4525963"/>
          </a:xfrm>
        </p:spPr>
        <p:txBody>
          <a:bodyPr>
            <a:normAutofit fontScale="85000" lnSpcReduction="20000"/>
          </a:bodyPr>
          <a:lstStyle/>
          <a:p>
            <a:pPr algn="just"/>
            <a:endParaRPr lang="en-GB" dirty="0"/>
          </a:p>
          <a:p>
            <a:pPr algn="just"/>
            <a:r>
              <a:rPr lang="en-GB" dirty="0"/>
              <a:t>European Commission has defined ‘small’ as being less than 50 employees; ‘medium’ as between 50 and 250 (Commission Recommendation 2003/361/EC(39</a:t>
            </a:r>
            <a:r>
              <a:rPr lang="en-GB" dirty="0" smtClean="0"/>
              <a:t>))</a:t>
            </a:r>
            <a:endParaRPr lang="en-GB" dirty="0"/>
          </a:p>
          <a:p>
            <a:pPr algn="just"/>
            <a:r>
              <a:rPr lang="en-GB" dirty="0"/>
              <a:t>Such business are hugely significant to the United Kingdom economy –in 2013 99.9% of UK businesses were SMEs, accounting for 60% of private sector employment</a:t>
            </a:r>
          </a:p>
          <a:p>
            <a:pPr algn="just"/>
            <a:r>
              <a:rPr lang="en-GB" dirty="0" smtClean="0"/>
              <a:t>UK </a:t>
            </a:r>
            <a:r>
              <a:rPr lang="en-GB" dirty="0"/>
              <a:t>Government spends over £230BN p.a. on procuring goods and services</a:t>
            </a:r>
          </a:p>
          <a:p>
            <a:pPr algn="just"/>
            <a:r>
              <a:rPr lang="en-GB" dirty="0" smtClean="0"/>
              <a:t>Target </a:t>
            </a:r>
            <a:r>
              <a:rPr lang="en-GB" dirty="0"/>
              <a:t>has been set that 25% of goods and services will be procured from SMEs by end of 2015</a:t>
            </a:r>
          </a:p>
          <a:p>
            <a:endParaRPr lang="en-GB" dirty="0"/>
          </a:p>
          <a:p>
            <a:endParaRPr lang="en-GB" dirty="0"/>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18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latin typeface="Arial" panose="020B0604020202020204" pitchFamily="34" charset="0"/>
                <a:cs typeface="Arial" panose="020B0604020202020204" pitchFamily="34" charset="0"/>
              </a:rPr>
              <a:t>We are a Small Team of two.</a:t>
            </a:r>
          </a:p>
          <a:p>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nnual Expenditure is around £14m.</a:t>
            </a:r>
          </a:p>
          <a:p>
            <a:r>
              <a:rPr lang="en-GB" dirty="0" smtClean="0">
                <a:latin typeface="Arial" panose="020B0604020202020204" pitchFamily="34" charset="0"/>
                <a:cs typeface="Arial" panose="020B0604020202020204" pitchFamily="34" charset="0"/>
              </a:rPr>
              <a:t>We have 126 Formal Contracts in Place worth £76.9m</a:t>
            </a:r>
          </a:p>
          <a:p>
            <a:r>
              <a:rPr lang="en-GB" dirty="0" smtClean="0">
                <a:latin typeface="Arial" panose="020B0604020202020204" pitchFamily="34" charset="0"/>
                <a:cs typeface="Arial" panose="020B0604020202020204" pitchFamily="34" charset="0"/>
              </a:rPr>
              <a:t>Total Annual Contract Value makes up 63% of the Council’s total annual expenditure.</a:t>
            </a:r>
          </a:p>
          <a:p>
            <a:r>
              <a:rPr lang="en-GB" dirty="0" smtClean="0">
                <a:latin typeface="Arial" panose="020B0604020202020204" pitchFamily="34" charset="0"/>
                <a:cs typeface="Arial" panose="020B0604020202020204" pitchFamily="34" charset="0"/>
              </a:rPr>
              <a:t>C+P are involved with all procurements &gt;£15k.</a:t>
            </a:r>
          </a:p>
          <a:p>
            <a:r>
              <a:rPr lang="en-GB" dirty="0" smtClean="0">
                <a:latin typeface="Arial" panose="020B0604020202020204" pitchFamily="34" charset="0"/>
                <a:cs typeface="Arial" panose="020B0604020202020204" pitchFamily="34" charset="0"/>
              </a:rPr>
              <a:t>We offer procurement advice, our opinion and expertise based on previous experience, legislation and case law.</a:t>
            </a:r>
          </a:p>
          <a:p>
            <a:r>
              <a:rPr lang="en-GB" dirty="0" smtClean="0">
                <a:latin typeface="Arial" panose="020B0604020202020204" pitchFamily="34" charset="0"/>
                <a:cs typeface="Arial" panose="020B0604020202020204" pitchFamily="34" charset="0"/>
              </a:rPr>
              <a:t>Ensure that Procurements follow national and </a:t>
            </a: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uropean legislation.</a:t>
            </a:r>
          </a:p>
          <a:p>
            <a:pPr marL="0" indent="0">
              <a:buNone/>
            </a:pPr>
            <a:endParaRPr lang="en-GB" dirty="0"/>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do it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latin typeface="Arial" panose="020B0604020202020204" pitchFamily="34" charset="0"/>
                <a:cs typeface="Arial" panose="020B0604020202020204" pitchFamily="34" charset="0"/>
              </a:rPr>
              <a:t>Ensure that there are appropriate contractual arrangements in place and tackle areas where there appears to be nothing in place.</a:t>
            </a:r>
          </a:p>
          <a:p>
            <a:r>
              <a:rPr lang="en-GB" dirty="0" smtClean="0">
                <a:latin typeface="Arial" panose="020B0604020202020204" pitchFamily="34" charset="0"/>
                <a:cs typeface="Arial" panose="020B0604020202020204" pitchFamily="34" charset="0"/>
              </a:rPr>
              <a:t>Public Money – WE ARE ACCOUNTABLE and are financially audited annually </a:t>
            </a:r>
          </a:p>
          <a:p>
            <a:r>
              <a:rPr lang="en-GB" dirty="0" smtClean="0">
                <a:latin typeface="Arial" panose="020B0604020202020204" pitchFamily="34" charset="0"/>
                <a:cs typeface="Arial" panose="020B0604020202020204" pitchFamily="34" charset="0"/>
              </a:rPr>
              <a:t>To allow equal treatment, non discrimination, transparency, advertising, proportionality and a level playing field</a:t>
            </a:r>
          </a:p>
          <a:p>
            <a:r>
              <a:rPr lang="en-GB" dirty="0" smtClean="0">
                <a:latin typeface="Arial" panose="020B0604020202020204" pitchFamily="34" charset="0"/>
                <a:cs typeface="Arial" panose="020B0604020202020204" pitchFamily="34" charset="0"/>
              </a:rPr>
              <a:t>Prevent C.A.s using the same or their favourite contractors</a:t>
            </a:r>
          </a:p>
          <a:p>
            <a:r>
              <a:rPr lang="en-GB" dirty="0" smtClean="0">
                <a:latin typeface="Arial" panose="020B0604020202020204" pitchFamily="34" charset="0"/>
                <a:cs typeface="Arial" panose="020B0604020202020204" pitchFamily="34" charset="0"/>
              </a:rPr>
              <a:t>Protection for C.A.s and E.O.s</a:t>
            </a:r>
          </a:p>
          <a:p>
            <a:endParaRPr lang="en-GB" dirty="0" smtClean="0">
              <a:latin typeface="Arial" panose="020B0604020202020204" pitchFamily="34" charset="0"/>
              <a:cs typeface="Arial" panose="020B0604020202020204" pitchFamily="34" charset="0"/>
            </a:endParaRPr>
          </a:p>
          <a:p>
            <a:pPr marL="0" indent="0">
              <a:buNone/>
            </a:pPr>
            <a:endParaRPr lang="en-GB" dirty="0" smtClean="0"/>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do it</a:t>
            </a:r>
            <a:endParaRPr lang="en-GB" dirty="0"/>
          </a:p>
        </p:txBody>
      </p:sp>
      <p:sp>
        <p:nvSpPr>
          <p:cNvPr id="3" name="Content Placeholder 2"/>
          <p:cNvSpPr>
            <a:spLocks noGrp="1"/>
          </p:cNvSpPr>
          <p:nvPr>
            <p:ph idx="1"/>
          </p:nvPr>
        </p:nvSpPr>
        <p:spPr/>
        <p:txBody>
          <a:bodyPr/>
          <a:lstStyle/>
          <a:p>
            <a:r>
              <a:rPr lang="en-GB" dirty="0" smtClean="0"/>
              <a:t>Commissioning Team</a:t>
            </a:r>
          </a:p>
          <a:p>
            <a:r>
              <a:rPr lang="en-GB" dirty="0" smtClean="0"/>
              <a:t>Establish collaborative working opportunities.</a:t>
            </a:r>
          </a:p>
          <a:p>
            <a:r>
              <a:rPr lang="en-GB" dirty="0" smtClean="0"/>
              <a:t>Determine Length of Contract.</a:t>
            </a:r>
          </a:p>
          <a:p>
            <a:r>
              <a:rPr lang="en-GB" dirty="0" smtClean="0"/>
              <a:t>Break into lots where practicable </a:t>
            </a:r>
          </a:p>
          <a:p>
            <a:r>
              <a:rPr lang="en-GB" dirty="0" smtClean="0"/>
              <a:t>Estimated Contract value to determine threshold.</a:t>
            </a:r>
          </a:p>
          <a:p>
            <a:r>
              <a:rPr lang="en-GB" dirty="0" smtClean="0"/>
              <a:t>Compile Tender documentation and Apply relevant T&amp;Cs based on value and risk.</a:t>
            </a:r>
          </a:p>
          <a:p>
            <a:endParaRPr lang="en-GB" dirty="0" smtClean="0"/>
          </a:p>
          <a:p>
            <a:endParaRPr lang="en-GB" dirty="0"/>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The University of Kent</a:t>
            </a:r>
          </a:p>
        </p:txBody>
      </p:sp>
      <p:sp>
        <p:nvSpPr>
          <p:cNvPr id="3" name="Content Placeholder 2"/>
          <p:cNvSpPr>
            <a:spLocks noGrp="1"/>
          </p:cNvSpPr>
          <p:nvPr>
            <p:ph idx="1"/>
          </p:nvPr>
        </p:nvSpPr>
        <p:spPr>
          <a:xfrm>
            <a:off x="611560" y="2011372"/>
            <a:ext cx="7886700" cy="4351338"/>
          </a:xfrm>
        </p:spPr>
        <p:txBody>
          <a:bodyPr/>
          <a:lstStyle/>
          <a:p>
            <a:r>
              <a:rPr lang="en-GB" dirty="0" smtClean="0"/>
              <a:t>UK top 20 University</a:t>
            </a:r>
          </a:p>
          <a:p>
            <a:r>
              <a:rPr lang="en-GB" dirty="0" smtClean="0"/>
              <a:t>20,000 students</a:t>
            </a:r>
          </a:p>
          <a:p>
            <a:r>
              <a:rPr lang="en-GB" dirty="0" smtClean="0"/>
              <a:t>6,000 staff</a:t>
            </a:r>
          </a:p>
          <a:p>
            <a:r>
              <a:rPr lang="en-GB" dirty="0" smtClean="0"/>
              <a:t>£200m annual turnover</a:t>
            </a:r>
          </a:p>
          <a:p>
            <a:r>
              <a:rPr lang="en-GB" dirty="0" smtClean="0"/>
              <a:t>Capital programme of £200m in next 5 years</a:t>
            </a:r>
          </a:p>
          <a:p>
            <a:r>
              <a:rPr lang="en-GB" dirty="0" smtClean="0"/>
              <a:t>2 UK campuses at Canterbury and Medway</a:t>
            </a:r>
          </a:p>
          <a:p>
            <a:pPr>
              <a:buNone/>
            </a:pPr>
            <a:r>
              <a:rPr lang="en-GB" dirty="0" smtClean="0"/>
              <a:t>	plus Brussels, Paris, Rome and Athens</a:t>
            </a:r>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8</a:t>
            </a:fld>
            <a:endParaRPr lang="en-GB" dirty="0">
              <a:solidFill>
                <a:prstClr val="black">
                  <a:tint val="75000"/>
                </a:prstClr>
              </a:solidFill>
            </a:endParaRPr>
          </a:p>
        </p:txBody>
      </p:sp>
      <p:pic>
        <p:nvPicPr>
          <p:cNvPr id="6" name="Picture 5" descr="campus-canterbury-cathedral-228x300.jpg"/>
          <p:cNvPicPr>
            <a:picLocks noChangeAspect="1"/>
          </p:cNvPicPr>
          <p:nvPr/>
        </p:nvPicPr>
        <p:blipFill>
          <a:blip r:embed="rId2" cstate="print"/>
          <a:stretch>
            <a:fillRect/>
          </a:stretch>
        </p:blipFill>
        <p:spPr>
          <a:xfrm>
            <a:off x="7350356" y="260649"/>
            <a:ext cx="1586957" cy="3528392"/>
          </a:xfrm>
          <a:prstGeom prst="rect">
            <a:avLst/>
          </a:prstGeom>
        </p:spPr>
      </p:pic>
    </p:spTree>
    <p:extLst>
      <p:ext uri="{BB962C8B-B14F-4D97-AF65-F5344CB8AC3E}">
        <p14:creationId xmlns:p14="http://schemas.microsoft.com/office/powerpoint/2010/main" val="4067018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lstStyle/>
          <a:p>
            <a:r>
              <a:rPr lang="en-GB" dirty="0" smtClean="0"/>
              <a:t>How we Do it Continued………….</a:t>
            </a:r>
            <a:endParaRPr lang="en-GB" dirty="0"/>
          </a:p>
        </p:txBody>
      </p:sp>
      <p:sp>
        <p:nvSpPr>
          <p:cNvPr id="3" name="Content Placeholder 2"/>
          <p:cNvSpPr>
            <a:spLocks noGrp="1"/>
          </p:cNvSpPr>
          <p:nvPr>
            <p:ph idx="1"/>
          </p:nvPr>
        </p:nvSpPr>
        <p:spPr>
          <a:xfrm>
            <a:off x="395536" y="1916832"/>
            <a:ext cx="8229600" cy="4525963"/>
          </a:xfrm>
        </p:spPr>
        <p:txBody>
          <a:bodyPr/>
          <a:lstStyle/>
          <a:p>
            <a:r>
              <a:rPr lang="en-GB" dirty="0" smtClean="0">
                <a:latin typeface="Arial" panose="020B0604020202020204" pitchFamily="34" charset="0"/>
                <a:cs typeface="Arial" panose="020B0604020202020204" pitchFamily="34" charset="0"/>
              </a:rPr>
              <a:t>CSOs, E.U. Regs. / PCR2015</a:t>
            </a:r>
          </a:p>
          <a:p>
            <a:r>
              <a:rPr lang="en-GB" dirty="0" smtClean="0"/>
              <a:t>Thresholds</a:t>
            </a:r>
          </a:p>
          <a:p>
            <a:r>
              <a:rPr lang="en-GB" dirty="0" smtClean="0"/>
              <a:t>Advertise</a:t>
            </a:r>
          </a:p>
          <a:p>
            <a:r>
              <a:rPr lang="en-GB" dirty="0" smtClean="0"/>
              <a:t>Evaluate</a:t>
            </a:r>
          </a:p>
          <a:p>
            <a:r>
              <a:rPr lang="en-GB" dirty="0" smtClean="0"/>
              <a:t>Council Process</a:t>
            </a:r>
          </a:p>
          <a:p>
            <a:r>
              <a:rPr lang="en-GB" dirty="0" smtClean="0"/>
              <a:t>Award</a:t>
            </a:r>
          </a:p>
          <a:p>
            <a:r>
              <a:rPr lang="en-GB" dirty="0" smtClean="0"/>
              <a:t>Financial checks on occasion</a:t>
            </a:r>
            <a:endParaRPr lang="en-GB" dirty="0"/>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64494"/>
            <a:ext cx="8229600" cy="1143000"/>
          </a:xfrm>
        </p:spPr>
        <p:txBody>
          <a:bodyPr/>
          <a:lstStyle/>
          <a:p>
            <a:r>
              <a:rPr lang="en-GB" dirty="0" smtClean="0"/>
              <a:t>What we can help SMEs</a:t>
            </a:r>
            <a:endParaRPr lang="en-GB" dirty="0"/>
          </a:p>
        </p:txBody>
      </p:sp>
      <p:sp>
        <p:nvSpPr>
          <p:cNvPr id="3" name="Content Placeholder 2"/>
          <p:cNvSpPr>
            <a:spLocks noGrp="1"/>
          </p:cNvSpPr>
          <p:nvPr>
            <p:ph idx="1"/>
          </p:nvPr>
        </p:nvSpPr>
        <p:spPr>
          <a:xfrm>
            <a:off x="323528" y="2132856"/>
            <a:ext cx="8229600" cy="4525963"/>
          </a:xfrm>
        </p:spPr>
        <p:txBody>
          <a:bodyPr>
            <a:normAutofit lnSpcReduction="10000"/>
          </a:bodyPr>
          <a:lstStyle/>
          <a:p>
            <a:r>
              <a:rPr lang="en-GB" dirty="0" smtClean="0"/>
              <a:t>Creating lots</a:t>
            </a:r>
          </a:p>
          <a:p>
            <a:r>
              <a:rPr lang="en-GB" dirty="0" smtClean="0"/>
              <a:t>Simplifying Documents and T&amp;C</a:t>
            </a:r>
          </a:p>
          <a:p>
            <a:r>
              <a:rPr lang="en-GB" dirty="0" smtClean="0"/>
              <a:t>E-Procurement</a:t>
            </a:r>
          </a:p>
          <a:p>
            <a:r>
              <a:rPr lang="en-GB" dirty="0" smtClean="0"/>
              <a:t>Suppliers list</a:t>
            </a:r>
          </a:p>
          <a:p>
            <a:r>
              <a:rPr lang="en-GB" dirty="0" smtClean="0"/>
              <a:t>Review our thresholds</a:t>
            </a:r>
          </a:p>
          <a:p>
            <a:r>
              <a:rPr lang="en-GB" dirty="0" smtClean="0"/>
              <a:t>Social Value Act 2012 – Local First Policy</a:t>
            </a:r>
          </a:p>
          <a:p>
            <a:r>
              <a:rPr lang="en-GB" dirty="0" smtClean="0"/>
              <a:t>Can we Favour SMEs?</a:t>
            </a:r>
          </a:p>
          <a:p>
            <a:r>
              <a:rPr lang="en-GB" dirty="0" smtClean="0"/>
              <a:t>Open Procedure</a:t>
            </a:r>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804863"/>
          </a:xfrm>
        </p:spPr>
        <p:txBody>
          <a:bodyPr/>
          <a:lstStyle/>
          <a:p>
            <a:r>
              <a:rPr lang="en-GB" dirty="0" smtClean="0"/>
              <a:t>What can you do</a:t>
            </a:r>
            <a:endParaRPr lang="en-GB" dirty="0"/>
          </a:p>
        </p:txBody>
      </p:sp>
      <p:sp>
        <p:nvSpPr>
          <p:cNvPr id="3" name="Content Placeholder 2"/>
          <p:cNvSpPr>
            <a:spLocks noGrp="1"/>
          </p:cNvSpPr>
          <p:nvPr>
            <p:ph idx="1"/>
          </p:nvPr>
        </p:nvSpPr>
        <p:spPr>
          <a:xfrm>
            <a:off x="395536" y="2132856"/>
            <a:ext cx="8229600" cy="4525963"/>
          </a:xfrm>
        </p:spPr>
        <p:txBody>
          <a:bodyPr/>
          <a:lstStyle/>
          <a:p>
            <a:r>
              <a:rPr lang="en-GB" dirty="0" smtClean="0"/>
              <a:t>Register on Kent Business Portal</a:t>
            </a:r>
          </a:p>
          <a:p>
            <a:r>
              <a:rPr lang="en-GB" dirty="0" smtClean="0"/>
              <a:t>Visit  our Website – </a:t>
            </a:r>
            <a:r>
              <a:rPr lang="en-GB" dirty="0" smtClean="0">
                <a:hlinkClick r:id="rId2"/>
              </a:rPr>
              <a:t>www.swale.gov.uk</a:t>
            </a:r>
            <a:r>
              <a:rPr lang="en-GB" dirty="0" smtClean="0"/>
              <a:t> </a:t>
            </a:r>
          </a:p>
          <a:p>
            <a:r>
              <a:rPr lang="en-GB" dirty="0" smtClean="0"/>
              <a:t>Provide Feedback on tender documents</a:t>
            </a:r>
          </a:p>
          <a:p>
            <a:r>
              <a:rPr lang="en-GB" dirty="0" smtClean="0"/>
              <a:t>Contact lead officers with questions.</a:t>
            </a:r>
          </a:p>
          <a:p>
            <a:endParaRPr lang="en-GB" dirty="0"/>
          </a:p>
        </p:txBody>
      </p:sp>
      <p:pic>
        <p:nvPicPr>
          <p:cNvPr id="4" name="Picture 2" descr="SBC  Logo 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7200" dirty="0" smtClean="0">
                <a:latin typeface="Arial" panose="020B0604020202020204" pitchFamily="34" charset="0"/>
                <a:cs typeface="Arial" panose="020B0604020202020204" pitchFamily="34" charset="0"/>
              </a:rPr>
              <a:t>Questions ?</a:t>
            </a:r>
            <a:endParaRPr lang="en-GB" sz="7200" dirty="0">
              <a:latin typeface="Arial" panose="020B0604020202020204" pitchFamily="34" charset="0"/>
              <a:cs typeface="Arial" panose="020B0604020202020204" pitchFamily="34" charset="0"/>
            </a:endParaRPr>
          </a:p>
        </p:txBody>
      </p:sp>
      <p:pic>
        <p:nvPicPr>
          <p:cNvPr id="4" name="Picture 2" descr="SBC  Logo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8913"/>
            <a:ext cx="28432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894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3863"/>
            <a:ext cx="9144000" cy="2231380"/>
          </a:xfrm>
          <a:prstGeom prst="rect">
            <a:avLst/>
          </a:prstGeom>
          <a:noFill/>
        </p:spPr>
        <p:txBody>
          <a:bodyPr wrap="square" rtlCol="0">
            <a:spAutoFit/>
          </a:bodyPr>
          <a:lstStyle/>
          <a:p>
            <a:pPr algn="ctr"/>
            <a:r>
              <a:rPr lang="en-GB" sz="11500" b="1" dirty="0" smtClean="0">
                <a:solidFill>
                  <a:srgbClr val="4BACC6">
                    <a:lumMod val="75000"/>
                  </a:srgbClr>
                </a:solidFill>
              </a:rPr>
              <a:t>Don Bowman</a:t>
            </a:r>
            <a:br>
              <a:rPr lang="en-GB" sz="11500" b="1" dirty="0" smtClean="0">
                <a:solidFill>
                  <a:srgbClr val="4BACC6">
                    <a:lumMod val="75000"/>
                  </a:srgbClr>
                </a:solidFill>
              </a:rPr>
            </a:br>
            <a:r>
              <a:rPr lang="en-GB" sz="2400" i="1" dirty="0" smtClean="0">
                <a:solidFill>
                  <a:prstClr val="black"/>
                </a:solidFill>
              </a:rPr>
              <a:t>Head of Procurement, University of Kent</a:t>
            </a:r>
            <a:endParaRPr lang="en-GB" sz="2400" i="1" dirty="0">
              <a:solidFill>
                <a:prstClr val="black"/>
              </a:solidFill>
            </a:endParaRPr>
          </a:p>
        </p:txBody>
      </p:sp>
    </p:spTree>
    <p:extLst>
      <p:ext uri="{BB962C8B-B14F-4D97-AF65-F5344CB8AC3E}">
        <p14:creationId xmlns:p14="http://schemas.microsoft.com/office/powerpoint/2010/main" val="2910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6912"/>
            <a:ext cx="9144000" cy="1754326"/>
          </a:xfrm>
          <a:prstGeom prst="rect">
            <a:avLst/>
          </a:prstGeom>
          <a:noFill/>
        </p:spPr>
        <p:txBody>
          <a:bodyPr wrap="square" rtlCol="0">
            <a:spAutoFit/>
          </a:bodyPr>
          <a:lstStyle/>
          <a:p>
            <a:pPr algn="ctr"/>
            <a:r>
              <a:rPr lang="en-GB" sz="6000" b="1" dirty="0" smtClean="0">
                <a:solidFill>
                  <a:schemeClr val="accent5">
                    <a:lumMod val="75000"/>
                  </a:schemeClr>
                </a:solidFill>
              </a:rPr>
              <a:t>Tea, Coffee and Networking</a:t>
            </a:r>
            <a:r>
              <a:rPr lang="en-GB" sz="11500" b="1" dirty="0" smtClean="0">
                <a:solidFill>
                  <a:schemeClr val="accent5">
                    <a:lumMod val="75000"/>
                  </a:schemeClr>
                </a:solidFill>
              </a:rPr>
              <a:t/>
            </a:r>
            <a:br>
              <a:rPr lang="en-GB" sz="11500" b="1" dirty="0" smtClean="0">
                <a:solidFill>
                  <a:schemeClr val="accent5">
                    <a:lumMod val="75000"/>
                  </a:schemeClr>
                </a:solidFill>
              </a:rPr>
            </a:br>
            <a:r>
              <a:rPr lang="en-GB" sz="2400" b="1" i="1" dirty="0" smtClean="0"/>
              <a:t/>
            </a:r>
            <a:br>
              <a:rPr lang="en-GB" sz="2400" b="1" i="1" dirty="0" smtClean="0"/>
            </a:br>
            <a:r>
              <a:rPr lang="en-GB" sz="2400" b="1" i="1" dirty="0" smtClean="0"/>
              <a:t>Meet the Buyer Appointment Registration (Lille Room)</a:t>
            </a:r>
            <a:endParaRPr lang="en-GB" sz="2400" b="1" i="1" dirty="0"/>
          </a:p>
        </p:txBody>
      </p:sp>
    </p:spTree>
    <p:extLst>
      <p:ext uri="{BB962C8B-B14F-4D97-AF65-F5344CB8AC3E}">
        <p14:creationId xmlns:p14="http://schemas.microsoft.com/office/powerpoint/2010/main" val="28563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6912"/>
            <a:ext cx="9144000" cy="2246769"/>
          </a:xfrm>
          <a:prstGeom prst="rect">
            <a:avLst/>
          </a:prstGeom>
          <a:noFill/>
        </p:spPr>
        <p:txBody>
          <a:bodyPr wrap="square" rtlCol="0">
            <a:spAutoFit/>
          </a:bodyPr>
          <a:lstStyle/>
          <a:p>
            <a:pPr algn="ctr"/>
            <a:r>
              <a:rPr lang="en-GB" sz="7000" b="1" dirty="0" smtClean="0">
                <a:solidFill>
                  <a:schemeClr val="accent5">
                    <a:lumMod val="75000"/>
                  </a:schemeClr>
                </a:solidFill>
              </a:rPr>
              <a:t>Fit to Supply Workshop and Panel Discussion</a:t>
            </a:r>
            <a:endParaRPr lang="en-GB" sz="7000" i="1" dirty="0"/>
          </a:p>
        </p:txBody>
      </p:sp>
    </p:spTree>
    <p:extLst>
      <p:ext uri="{BB962C8B-B14F-4D97-AF65-F5344CB8AC3E}">
        <p14:creationId xmlns:p14="http://schemas.microsoft.com/office/powerpoint/2010/main" val="31138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6147" name="TextBox 10"/>
          <p:cNvSpPr txBox="1">
            <a:spLocks noChangeArrowheads="1"/>
          </p:cNvSpPr>
          <p:nvPr/>
        </p:nvSpPr>
        <p:spPr bwMode="auto">
          <a:xfrm>
            <a:off x="-684334" y="6296028"/>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GB" altLang="en-US" sz="1200">
              <a:solidFill>
                <a:prstClr val="black"/>
              </a:solidFill>
              <a:cs typeface="Arial" charset="0"/>
            </a:endParaRPr>
          </a:p>
        </p:txBody>
      </p:sp>
      <p:pic>
        <p:nvPicPr>
          <p:cNvPr id="6148"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sp>
        <p:nvSpPr>
          <p:cNvPr id="14" name="TextBox 7"/>
          <p:cNvSpPr txBox="1">
            <a:spLocks noChangeArrowheads="1"/>
          </p:cNvSpPr>
          <p:nvPr/>
        </p:nvSpPr>
        <p:spPr bwMode="auto">
          <a:xfrm>
            <a:off x="1513744" y="836613"/>
            <a:ext cx="7630257" cy="4038600"/>
          </a:xfrm>
          <a:prstGeom prst="rect">
            <a:avLst/>
          </a:prstGeom>
          <a:solidFill>
            <a:schemeClr val="bg1">
              <a:alpha val="65097"/>
            </a:schemeClr>
          </a:solid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endParaRPr lang="en-GB" altLang="en-US" dirty="0" smtClean="0">
              <a:solidFill>
                <a:prstClr val="black"/>
              </a:solidFill>
              <a:cs typeface="Arial" panose="020B0604020202020204" pitchFamily="34" charset="0"/>
            </a:endParaRPr>
          </a:p>
          <a:p>
            <a:pPr eaLnBrk="0" fontAlgn="base" hangingPunct="0">
              <a:lnSpc>
                <a:spcPct val="95000"/>
              </a:lnSpc>
              <a:spcBef>
                <a:spcPct val="0"/>
              </a:spcBef>
              <a:spcAft>
                <a:spcPct val="0"/>
              </a:spcAft>
              <a:defRPr/>
            </a:pPr>
            <a:r>
              <a:rPr lang="en-GB" altLang="en-US" sz="3600" b="1" dirty="0" smtClean="0">
                <a:solidFill>
                  <a:srgbClr val="1F497D">
                    <a:lumMod val="60000"/>
                    <a:lumOff val="40000"/>
                  </a:srgbClr>
                </a:solidFill>
                <a:latin typeface="Calibri" panose="020F0502020204030204" pitchFamily="34" charset="0"/>
                <a:cs typeface="Arial" panose="020B0604020202020204" pitchFamily="34" charset="0"/>
              </a:rPr>
              <a:t>Fit to supply</a:t>
            </a:r>
            <a:r>
              <a:rPr lang="en-GB" altLang="en-US" sz="3600" dirty="0" smtClean="0">
                <a:solidFill>
                  <a:srgbClr val="1F497D">
                    <a:lumMod val="60000"/>
                    <a:lumOff val="40000"/>
                  </a:srgbClr>
                </a:solidFill>
                <a:latin typeface="Calibri" panose="020F0502020204030204" pitchFamily="34" charset="0"/>
                <a:cs typeface="Arial" panose="020B0604020202020204" pitchFamily="34" charset="0"/>
              </a:rPr>
              <a:t>...</a:t>
            </a:r>
          </a:p>
          <a:p>
            <a:pPr eaLnBrk="0" fontAlgn="base" hangingPunct="0">
              <a:lnSpc>
                <a:spcPct val="95000"/>
              </a:lnSpc>
              <a:spcBef>
                <a:spcPct val="0"/>
              </a:spcBef>
              <a:spcAft>
                <a:spcPct val="0"/>
              </a:spcAft>
              <a:defRPr/>
            </a:pPr>
            <a:r>
              <a:rPr lang="en-GB" altLang="en-US" sz="2800" i="1" dirty="0" smtClean="0">
                <a:solidFill>
                  <a:srgbClr val="1F497D">
                    <a:lumMod val="60000"/>
                    <a:lumOff val="40000"/>
                  </a:srgbClr>
                </a:solidFill>
                <a:latin typeface="Calibri" panose="020F0502020204030204" pitchFamily="34" charset="0"/>
                <a:cs typeface="Arial" panose="020B0604020202020204" pitchFamily="34" charset="0"/>
              </a:rPr>
              <a:t>Giving </a:t>
            </a:r>
            <a:r>
              <a:rPr lang="en-GB" altLang="en-US" sz="2800" b="1" i="1" dirty="0" smtClean="0">
                <a:solidFill>
                  <a:srgbClr val="1F497D">
                    <a:lumMod val="75000"/>
                  </a:srgbClr>
                </a:solidFill>
                <a:latin typeface="Calibri" panose="020F0502020204030204" pitchFamily="34" charset="0"/>
                <a:cs typeface="Arial" panose="020B0604020202020204" pitchFamily="34" charset="0"/>
              </a:rPr>
              <a:t>you</a:t>
            </a:r>
            <a:r>
              <a:rPr lang="en-GB" altLang="en-US" sz="2800" i="1" dirty="0" smtClean="0">
                <a:solidFill>
                  <a:srgbClr val="1F497D">
                    <a:lumMod val="60000"/>
                    <a:lumOff val="40000"/>
                  </a:srgbClr>
                </a:solidFill>
                <a:latin typeface="Calibri" panose="020F0502020204030204" pitchFamily="34" charset="0"/>
                <a:cs typeface="Arial" panose="020B0604020202020204" pitchFamily="34" charset="0"/>
              </a:rPr>
              <a:t> a competitive edge to win contracts</a:t>
            </a:r>
          </a:p>
          <a:p>
            <a:pPr eaLnBrk="0" fontAlgn="base" hangingPunct="0">
              <a:lnSpc>
                <a:spcPct val="95000"/>
              </a:lnSpc>
              <a:spcBef>
                <a:spcPct val="0"/>
              </a:spcBef>
              <a:spcAft>
                <a:spcPct val="0"/>
              </a:spcAft>
              <a:defRPr/>
            </a:pPr>
            <a:endParaRPr lang="en-GB" altLang="en-US" sz="2000" b="1" i="1" dirty="0" smtClean="0">
              <a:solidFill>
                <a:prstClr val="black"/>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buFont typeface="Arial" panose="020B0604020202020204" pitchFamily="34" charset="0"/>
              <a:buNone/>
              <a:defRPr/>
            </a:pPr>
            <a:endParaRPr lang="en-GB" altLang="ja-JP" sz="2000" b="1" i="1" dirty="0" smtClean="0">
              <a:solidFill>
                <a:srgbClr val="FF0000"/>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400" b="1" i="1" dirty="0" smtClean="0">
                <a:solidFill>
                  <a:prstClr val="black"/>
                </a:solidFill>
                <a:latin typeface="Calibri" panose="020F0502020204030204" pitchFamily="34" charset="0"/>
                <a:cs typeface="Arial" panose="020B0604020202020204" pitchFamily="34" charset="0"/>
              </a:rPr>
              <a:t>Presented by</a:t>
            </a:r>
          </a:p>
          <a:p>
            <a:pPr eaLnBrk="0" fontAlgn="base" hangingPunct="0">
              <a:lnSpc>
                <a:spcPct val="95000"/>
              </a:lnSpc>
              <a:spcBef>
                <a:spcPct val="0"/>
              </a:spcBef>
              <a:spcAft>
                <a:spcPct val="0"/>
              </a:spcAft>
              <a:defRPr/>
            </a:pPr>
            <a:r>
              <a:rPr lang="en-GB" altLang="en-US" sz="2400" b="1" i="1" dirty="0" smtClean="0">
                <a:solidFill>
                  <a:prstClr val="black"/>
                </a:solidFill>
                <a:latin typeface="Calibri" panose="020F0502020204030204" pitchFamily="34" charset="0"/>
                <a:cs typeface="Arial" panose="020B0604020202020204" pitchFamily="34" charset="0"/>
              </a:rPr>
              <a:t>Susan Rom &amp; Graham Clarke</a:t>
            </a:r>
          </a:p>
          <a:p>
            <a:pPr eaLnBrk="0" fontAlgn="base" hangingPunct="0">
              <a:lnSpc>
                <a:spcPct val="95000"/>
              </a:lnSpc>
              <a:spcBef>
                <a:spcPct val="0"/>
              </a:spcBef>
              <a:spcAft>
                <a:spcPct val="0"/>
              </a:spcAft>
              <a:defRPr/>
            </a:pPr>
            <a:r>
              <a:rPr lang="en-GB" altLang="en-US" sz="2400" b="1" i="1" dirty="0" smtClean="0">
                <a:solidFill>
                  <a:prstClr val="black"/>
                </a:solidFill>
                <a:latin typeface="Calibri" panose="020F0502020204030204" pitchFamily="34" charset="0"/>
                <a:cs typeface="Arial" panose="020B0604020202020204" pitchFamily="34" charset="0"/>
              </a:rPr>
              <a:t>	</a:t>
            </a:r>
          </a:p>
          <a:p>
            <a:pPr eaLnBrk="0" fontAlgn="base" hangingPunct="0">
              <a:lnSpc>
                <a:spcPct val="95000"/>
              </a:lnSpc>
              <a:spcBef>
                <a:spcPct val="0"/>
              </a:spcBef>
              <a:spcAft>
                <a:spcPct val="0"/>
              </a:spcAft>
              <a:defRPr/>
            </a:pPr>
            <a:r>
              <a:rPr lang="en-GB" altLang="en-US" sz="2400" b="1" i="1" dirty="0" smtClean="0">
                <a:solidFill>
                  <a:srgbClr val="1F497D">
                    <a:lumMod val="60000"/>
                    <a:lumOff val="40000"/>
                  </a:srgbClr>
                </a:solidFill>
                <a:latin typeface="Calibri" panose="020F0502020204030204" pitchFamily="34" charset="0"/>
                <a:cs typeface="Arial" panose="020B0604020202020204" pitchFamily="34" charset="0"/>
              </a:rPr>
              <a:t>Partners at BIZphit LLP</a:t>
            </a:r>
          </a:p>
          <a:p>
            <a:pPr eaLnBrk="0" fontAlgn="base" hangingPunct="0">
              <a:lnSpc>
                <a:spcPct val="95000"/>
              </a:lnSpc>
              <a:spcBef>
                <a:spcPct val="0"/>
              </a:spcBef>
              <a:spcAft>
                <a:spcPct val="0"/>
              </a:spcAft>
              <a:defRPr/>
            </a:pPr>
            <a:r>
              <a:rPr lang="en-GB" altLang="en-US" b="1" i="1" dirty="0" smtClean="0">
                <a:solidFill>
                  <a:srgbClr val="1F497D">
                    <a:lumMod val="60000"/>
                    <a:lumOff val="40000"/>
                  </a:srgbClr>
                </a:solidFill>
                <a:latin typeface="Calibri" panose="020F0502020204030204" pitchFamily="34" charset="0"/>
                <a:cs typeface="Arial" panose="020B0604020202020204" pitchFamily="34" charset="0"/>
              </a:rPr>
              <a:t>‘Helping to get you tender fit’</a:t>
            </a:r>
          </a:p>
          <a:p>
            <a:pPr eaLnBrk="0" fontAlgn="base" hangingPunct="0">
              <a:lnSpc>
                <a:spcPct val="95000"/>
              </a:lnSpc>
              <a:spcBef>
                <a:spcPct val="0"/>
              </a:spcBef>
              <a:spcAft>
                <a:spcPct val="0"/>
              </a:spcAft>
              <a:defRPr/>
            </a:pPr>
            <a:endParaRPr lang="en-GB" altLang="en-US" sz="1400" b="1" i="1" dirty="0" smtClean="0">
              <a:solidFill>
                <a:prstClr val="black"/>
              </a:solidFill>
              <a:latin typeface="Calibri" panose="020F0502020204030204" pitchFamily="34" charset="0"/>
              <a:cs typeface="Arial" panose="020B0604020202020204" pitchFamily="34" charset="0"/>
            </a:endParaRPr>
          </a:p>
          <a:p>
            <a:pPr algn="ctr" fontAlgn="base">
              <a:spcBef>
                <a:spcPct val="0"/>
              </a:spcBef>
              <a:spcAft>
                <a:spcPct val="0"/>
              </a:spcAft>
              <a:defRPr/>
            </a:pPr>
            <a:endParaRPr lang="en-GB" altLang="en-US" dirty="0" smtClean="0">
              <a:solidFill>
                <a:prstClr val="black"/>
              </a:solidFill>
              <a:cs typeface="Arial" panose="020B0604020202020204" pitchFamily="34" charset="0"/>
            </a:endParaRPr>
          </a:p>
        </p:txBody>
      </p:sp>
    </p:spTree>
    <p:extLst>
      <p:ext uri="{BB962C8B-B14F-4D97-AF65-F5344CB8AC3E}">
        <p14:creationId xmlns:p14="http://schemas.microsoft.com/office/powerpoint/2010/main" val="8774474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6147" name="Rectangle 4"/>
          <p:cNvSpPr>
            <a:spLocks noChangeArrowheads="1"/>
          </p:cNvSpPr>
          <p:nvPr/>
        </p:nvSpPr>
        <p:spPr bwMode="gray">
          <a:xfrm>
            <a:off x="451339" y="2276478"/>
            <a:ext cx="8352692"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ea typeface="MS PGothic" panose="020B0600070205080204" pitchFamily="34" charset="-128"/>
              </a:defRPr>
            </a:lvl1pPr>
            <a:lvl2pPr marL="742950" indent="-285750" defTabSz="801688">
              <a:defRPr>
                <a:solidFill>
                  <a:schemeClr val="tx1"/>
                </a:solidFill>
                <a:latin typeface="Arial" panose="020B0604020202020204" pitchFamily="34" charset="0"/>
                <a:ea typeface="MS PGothic" panose="020B0600070205080204" pitchFamily="34" charset="-128"/>
              </a:defRPr>
            </a:lvl2pPr>
            <a:lvl3pPr marL="1143000" indent="-228600" defTabSz="801688">
              <a:defRPr>
                <a:solidFill>
                  <a:schemeClr val="tx1"/>
                </a:solidFill>
                <a:latin typeface="Arial" panose="020B0604020202020204" pitchFamily="34" charset="0"/>
                <a:ea typeface="MS PGothic" panose="020B0600070205080204" pitchFamily="34" charset="-128"/>
              </a:defRPr>
            </a:lvl3pPr>
            <a:lvl4pPr marL="1600200" indent="-228600" defTabSz="801688">
              <a:defRPr>
                <a:solidFill>
                  <a:schemeClr val="tx1"/>
                </a:solidFill>
                <a:latin typeface="Arial" panose="020B0604020202020204" pitchFamily="34" charset="0"/>
                <a:ea typeface="MS PGothic" panose="020B0600070205080204" pitchFamily="34" charset="-128"/>
              </a:defRPr>
            </a:lvl4pPr>
            <a:lvl5pPr marL="2057400" indent="-228600" defTabSz="801688">
              <a:defRPr>
                <a:solidFill>
                  <a:schemeClr val="tx1"/>
                </a:solidFill>
                <a:latin typeface="Arial" panose="020B0604020202020204" pitchFamily="34" charset="0"/>
                <a:ea typeface="MS PGothic"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US" altLang="en-US" sz="2800" i="1" dirty="0" smtClean="0">
                <a:solidFill>
                  <a:srgbClr val="122031"/>
                </a:solidFill>
                <a:latin typeface="Calibri" panose="020F0502020204030204" pitchFamily="34" charset="0"/>
                <a:cs typeface="Arial" panose="020B0604020202020204" pitchFamily="34" charset="0"/>
              </a:rPr>
              <a:t>We are a business development consultancy specialising in helping small businesses to supply their goods and services into the Public Sector.  We support SME</a:t>
            </a:r>
            <a:r>
              <a:rPr lang="ja-JP" altLang="en-US" sz="2800" i="1" dirty="0" smtClean="0">
                <a:solidFill>
                  <a:srgbClr val="122031"/>
                </a:solidFill>
                <a:latin typeface="Calibri" panose="020F0502020204030204" pitchFamily="34" charset="0"/>
                <a:cs typeface="Arial" panose="020B0604020202020204" pitchFamily="34" charset="0"/>
              </a:rPr>
              <a:t>’</a:t>
            </a:r>
            <a:r>
              <a:rPr lang="en-US" altLang="ja-JP" sz="2800" i="1" dirty="0" smtClean="0">
                <a:solidFill>
                  <a:srgbClr val="122031"/>
                </a:solidFill>
                <a:latin typeface="Calibri" panose="020F0502020204030204" pitchFamily="34" charset="0"/>
                <a:cs typeface="Arial" panose="020B0604020202020204" pitchFamily="34" charset="0"/>
              </a:rPr>
              <a:t>s with:</a:t>
            </a:r>
          </a:p>
          <a:p>
            <a:pPr fontAlgn="base">
              <a:spcBef>
                <a:spcPct val="0"/>
              </a:spcBef>
              <a:spcAft>
                <a:spcPct val="0"/>
              </a:spcAft>
              <a:defRPr/>
            </a:pPr>
            <a:endParaRPr lang="en-US" altLang="en-US" sz="2800" b="1" dirty="0" smtClean="0">
              <a:solidFill>
                <a:srgbClr val="122031"/>
              </a:solidFill>
              <a:latin typeface="Calibri" panose="020F0502020204030204" pitchFamily="34" charset="0"/>
              <a:cs typeface="Arial" panose="020B0604020202020204" pitchFamily="34" charset="0"/>
            </a:endParaRPr>
          </a:p>
          <a:p>
            <a:pPr marL="457200" indent="-457200" fontAlgn="base">
              <a:spcBef>
                <a:spcPct val="0"/>
              </a:spcBef>
              <a:spcAft>
                <a:spcPct val="0"/>
              </a:spcAft>
              <a:buFont typeface="Arial" panose="020B0604020202020204" pitchFamily="34" charset="0"/>
              <a:buChar char="•"/>
              <a:defRPr/>
            </a:pPr>
            <a:r>
              <a:rPr lang="en-US" altLang="en-US" sz="2800" b="1" dirty="0" smtClean="0">
                <a:solidFill>
                  <a:srgbClr val="122031"/>
                </a:solidFill>
                <a:latin typeface="Calibri" panose="020F0502020204030204" pitchFamily="34" charset="0"/>
                <a:cs typeface="Arial" panose="020B0604020202020204" pitchFamily="34" charset="0"/>
              </a:rPr>
              <a:t> </a:t>
            </a:r>
            <a:r>
              <a:rPr lang="en-US" altLang="en-US" sz="2800" dirty="0" smtClean="0">
                <a:solidFill>
                  <a:srgbClr val="122031"/>
                </a:solidFill>
                <a:latin typeface="Calibri" panose="020F0502020204030204" pitchFamily="34" charset="0"/>
                <a:cs typeface="Arial" panose="020B0604020202020204" pitchFamily="34" charset="0"/>
              </a:rPr>
              <a:t>Procurement</a:t>
            </a:r>
          </a:p>
          <a:p>
            <a:pPr marL="457200" indent="-457200" fontAlgn="base">
              <a:spcBef>
                <a:spcPct val="0"/>
              </a:spcBef>
              <a:spcAft>
                <a:spcPct val="0"/>
              </a:spcAft>
              <a:buFont typeface="Arial" panose="020B0604020202020204" pitchFamily="34" charset="0"/>
              <a:buChar char="•"/>
              <a:defRPr/>
            </a:pPr>
            <a:r>
              <a:rPr lang="en-US" altLang="en-US" sz="2800" dirty="0" smtClean="0">
                <a:solidFill>
                  <a:srgbClr val="122031"/>
                </a:solidFill>
                <a:latin typeface="Calibri" panose="020F0502020204030204" pitchFamily="34" charset="0"/>
                <a:cs typeface="Arial" panose="020B0604020202020204" pitchFamily="34" charset="0"/>
              </a:rPr>
              <a:t> Supply Chain Activity</a:t>
            </a:r>
          </a:p>
          <a:p>
            <a:pPr marL="457200" indent="-457200" fontAlgn="base">
              <a:spcBef>
                <a:spcPct val="0"/>
              </a:spcBef>
              <a:spcAft>
                <a:spcPct val="0"/>
              </a:spcAft>
              <a:buFont typeface="Arial" panose="020B0604020202020204" pitchFamily="34" charset="0"/>
              <a:buChar char="•"/>
              <a:defRPr/>
            </a:pPr>
            <a:r>
              <a:rPr lang="en-US" altLang="en-US" sz="2800" dirty="0" smtClean="0">
                <a:solidFill>
                  <a:srgbClr val="122031"/>
                </a:solidFill>
                <a:latin typeface="Calibri" panose="020F0502020204030204" pitchFamily="34" charset="0"/>
                <a:cs typeface="Arial" panose="020B0604020202020204" pitchFamily="34" charset="0"/>
              </a:rPr>
              <a:t> Business Development</a:t>
            </a:r>
          </a:p>
          <a:p>
            <a:pPr marL="457200" indent="-457200" fontAlgn="base">
              <a:spcBef>
                <a:spcPct val="0"/>
              </a:spcBef>
              <a:spcAft>
                <a:spcPct val="0"/>
              </a:spcAft>
              <a:buFont typeface="Arial" panose="020B0604020202020204" pitchFamily="34" charset="0"/>
              <a:buChar char="•"/>
              <a:defRPr/>
            </a:pPr>
            <a:r>
              <a:rPr lang="en-GB" altLang="en-US" sz="2800" dirty="0" smtClean="0">
                <a:solidFill>
                  <a:srgbClr val="122031"/>
                </a:solidFill>
                <a:latin typeface="Calibri" panose="020F0502020204030204" pitchFamily="34" charset="0"/>
                <a:cs typeface="Arial" panose="020B0604020202020204" pitchFamily="34" charset="0"/>
              </a:rPr>
              <a:t> Business Coaching &amp; Mentoring</a:t>
            </a:r>
            <a:endParaRPr lang="en-US" altLang="en-US" sz="2800" dirty="0" smtClean="0">
              <a:solidFill>
                <a:srgbClr val="122031"/>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altLang="en-US" sz="2800" b="1" dirty="0" smtClean="0">
              <a:solidFill>
                <a:srgbClr val="122031"/>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altLang="en-US" sz="2800" b="1" dirty="0" smtClean="0">
              <a:solidFill>
                <a:srgbClr val="122031"/>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altLang="en-US" sz="2800" b="1" dirty="0" smtClean="0">
              <a:solidFill>
                <a:srgbClr val="122031"/>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altLang="en-US" dirty="0" smtClean="0">
              <a:solidFill>
                <a:srgbClr val="122031"/>
              </a:solidFill>
              <a:cs typeface="Arial" panose="020B0604020202020204" pitchFamily="34" charset="0"/>
            </a:endParaRPr>
          </a:p>
        </p:txBody>
      </p:sp>
      <p:sp>
        <p:nvSpPr>
          <p:cNvPr id="6148" name="Rectangle 5"/>
          <p:cNvSpPr txBox="1">
            <a:spLocks noChangeArrowheads="1"/>
          </p:cNvSpPr>
          <p:nvPr/>
        </p:nvSpPr>
        <p:spPr bwMode="gray">
          <a:xfrm>
            <a:off x="583223" y="357191"/>
            <a:ext cx="7787054"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lnSpc>
                <a:spcPct val="95000"/>
              </a:lnSpc>
              <a:spcBef>
                <a:spcPct val="0"/>
              </a:spcBef>
              <a:spcAft>
                <a:spcPct val="0"/>
              </a:spcAft>
              <a:defRPr/>
            </a:pPr>
            <a:r>
              <a:rPr lang="en-US" altLang="en-US" sz="3200" b="1" dirty="0" smtClean="0">
                <a:solidFill>
                  <a:srgbClr val="1F497D">
                    <a:lumMod val="60000"/>
                    <a:lumOff val="40000"/>
                  </a:srgbClr>
                </a:solidFill>
                <a:latin typeface="Calibri" panose="020F0502020204030204" pitchFamily="34" charset="0"/>
                <a:cs typeface="Arial" panose="020B0604020202020204" pitchFamily="34" charset="0"/>
              </a:rPr>
              <a:t>About BIZphit LLP…</a:t>
            </a:r>
          </a:p>
        </p:txBody>
      </p:sp>
      <p:pic>
        <p:nvPicPr>
          <p:cNvPr id="7173"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grpSp>
        <p:nvGrpSpPr>
          <p:cNvPr id="7175" name="Group 14"/>
          <p:cNvGrpSpPr>
            <a:grpSpLocks/>
          </p:cNvGrpSpPr>
          <p:nvPr/>
        </p:nvGrpSpPr>
        <p:grpSpPr bwMode="auto">
          <a:xfrm>
            <a:off x="5498125" y="3840166"/>
            <a:ext cx="1978269" cy="2143125"/>
            <a:chOff x="6105128" y="3284984"/>
            <a:chExt cx="2143125" cy="2143125"/>
          </a:xfrm>
        </p:grpSpPr>
        <p:pic>
          <p:nvPicPr>
            <p:cNvPr id="16" name="Picture 11" descr="https://encrypted-tbn3.gstatic.com/images?q=tbn:ANd9GcRZkFmp0FCtTLwByASmHUR1bcj3PAf7YWQ0K9Q3wOx3XIG2XVeJ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128" y="3284984"/>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Oval 16"/>
            <p:cNvSpPr/>
            <p:nvPr/>
          </p:nvSpPr>
          <p:spPr>
            <a:xfrm>
              <a:off x="7473553" y="4221609"/>
              <a:ext cx="287338"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black"/>
                  </a:solidFill>
                </a:rPr>
                <a:t>G</a:t>
              </a:r>
            </a:p>
          </p:txBody>
        </p:sp>
        <p:sp>
          <p:nvSpPr>
            <p:cNvPr id="18" name="Oval 17"/>
            <p:cNvSpPr/>
            <p:nvPr/>
          </p:nvSpPr>
          <p:spPr>
            <a:xfrm>
              <a:off x="6903641" y="4658171"/>
              <a:ext cx="138112" cy="109538"/>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black"/>
                  </a:solidFill>
                </a:rPr>
                <a:t>S</a:t>
              </a:r>
            </a:p>
          </p:txBody>
        </p:sp>
      </p:grpSp>
      <p:pic>
        <p:nvPicPr>
          <p:cNvPr id="7176" name="Picture 13" descr="https://encrypted-tbn3.gstatic.com/images?q=tbn:ANd9GcS0PfGYeIHvHJYZB5nSZEdfovnYlEq99CiLN1usp-ckfjaXKL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228">
            <a:off x="7510098" y="3467100"/>
            <a:ext cx="849923" cy="920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932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14343" name="Rectangle 4"/>
          <p:cNvSpPr>
            <a:spLocks noChangeArrowheads="1"/>
          </p:cNvSpPr>
          <p:nvPr/>
        </p:nvSpPr>
        <p:spPr bwMode="gray">
          <a:xfrm>
            <a:off x="517281" y="1412875"/>
            <a:ext cx="8352692" cy="4286250"/>
          </a:xfrm>
          <a:prstGeom prst="rect">
            <a:avLst/>
          </a:prstGeom>
          <a:noFill/>
          <a:ln w="9525">
            <a:noFill/>
            <a:miter lim="800000"/>
            <a:headEnd/>
            <a:tailEnd/>
          </a:ln>
        </p:spPr>
        <p:txBody>
          <a:bodyPr lIns="0" tIns="0" rIns="0" bIns="0" anchor="ctr"/>
          <a:lstStyle/>
          <a:p>
            <a:pPr defTabSz="801688">
              <a:defRPr/>
            </a:pPr>
            <a:r>
              <a:rPr lang="en-US" sz="2400" dirty="0">
                <a:solidFill>
                  <a:srgbClr val="4F81BD">
                    <a:lumMod val="25000"/>
                  </a:srgbClr>
                </a:solidFill>
                <a:latin typeface="Arial" panose="020B0604020202020204" pitchFamily="34" charset="0"/>
                <a:ea typeface="ＭＳ Ｐゴシック" pitchFamily="-97" charset="-128"/>
                <a:cs typeface="Arial" charset="0"/>
              </a:rPr>
              <a:t> </a:t>
            </a:r>
            <a:endParaRPr lang="en-US" dirty="0">
              <a:solidFill>
                <a:srgbClr val="4F81BD">
                  <a:lumMod val="25000"/>
                </a:srgbClr>
              </a:solidFill>
              <a:latin typeface="Arial" panose="020B0604020202020204" pitchFamily="34" charset="0"/>
              <a:ea typeface="ＭＳ Ｐゴシック" pitchFamily="-97" charset="-128"/>
              <a:cs typeface="Arial" charset="0"/>
            </a:endParaRPr>
          </a:p>
        </p:txBody>
      </p:sp>
      <p:sp>
        <p:nvSpPr>
          <p:cNvPr id="9220" name="Rectangle 5"/>
          <p:cNvSpPr txBox="1">
            <a:spLocks noChangeArrowheads="1"/>
          </p:cNvSpPr>
          <p:nvPr/>
        </p:nvSpPr>
        <p:spPr bwMode="gray">
          <a:xfrm>
            <a:off x="813289" y="644525"/>
            <a:ext cx="7624396"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defRPr/>
            </a:pPr>
            <a:r>
              <a:rPr lang="en-GB" altLang="en-US" sz="3600" b="1" dirty="0" smtClean="0">
                <a:solidFill>
                  <a:srgbClr val="1F497D">
                    <a:lumMod val="60000"/>
                    <a:lumOff val="40000"/>
                  </a:srgbClr>
                </a:solidFill>
                <a:cs typeface="Arial" panose="020B0604020202020204" pitchFamily="34" charset="0"/>
              </a:rPr>
              <a:t>Are you ready to supply – Things to consider</a:t>
            </a:r>
            <a:r>
              <a:rPr lang="en-GB" altLang="en-US" sz="3600" dirty="0" smtClean="0">
                <a:solidFill>
                  <a:srgbClr val="1F497D">
                    <a:lumMod val="60000"/>
                    <a:lumOff val="40000"/>
                  </a:srgbClr>
                </a:solidFill>
                <a:cs typeface="Arial" panose="020B0604020202020204" pitchFamily="34" charset="0"/>
              </a:rPr>
              <a:t>…</a:t>
            </a:r>
          </a:p>
        </p:txBody>
      </p:sp>
      <p:sp>
        <p:nvSpPr>
          <p:cNvPr id="18439" name="TextBox 24"/>
          <p:cNvSpPr txBox="1">
            <a:spLocks noChangeArrowheads="1"/>
          </p:cNvSpPr>
          <p:nvPr/>
        </p:nvSpPr>
        <p:spPr bwMode="auto">
          <a:xfrm>
            <a:off x="813290" y="1836738"/>
            <a:ext cx="4801251" cy="483209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Risk </a:t>
            </a:r>
            <a:r>
              <a:rPr lang="en-GB" altLang="en-US" sz="2800" dirty="0">
                <a:solidFill>
                  <a:prstClr val="black"/>
                </a:solidFill>
                <a:latin typeface="Calibri"/>
              </a:rPr>
              <a:t>Management</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Health </a:t>
            </a:r>
            <a:r>
              <a:rPr lang="en-GB" altLang="en-US" sz="2800" dirty="0">
                <a:solidFill>
                  <a:prstClr val="black"/>
                </a:solidFill>
                <a:latin typeface="Calibri"/>
              </a:rPr>
              <a:t>and Safety</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Quality </a:t>
            </a:r>
            <a:r>
              <a:rPr lang="en-GB" altLang="en-US" sz="2800" dirty="0">
                <a:solidFill>
                  <a:prstClr val="black"/>
                </a:solidFill>
                <a:latin typeface="Calibri"/>
              </a:rPr>
              <a:t>Assurance </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Environmental </a:t>
            </a:r>
            <a:r>
              <a:rPr lang="en-GB" altLang="en-US" sz="2800" dirty="0">
                <a:solidFill>
                  <a:prstClr val="black"/>
                </a:solidFill>
                <a:latin typeface="Calibri"/>
              </a:rPr>
              <a:t>Management</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Diversity </a:t>
            </a:r>
            <a:r>
              <a:rPr lang="en-GB" altLang="en-US" sz="2800" dirty="0">
                <a:solidFill>
                  <a:prstClr val="black"/>
                </a:solidFill>
                <a:latin typeface="Calibri"/>
              </a:rPr>
              <a:t>and Equality</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Professional </a:t>
            </a:r>
            <a:r>
              <a:rPr lang="en-GB" altLang="en-US" sz="2800" dirty="0">
                <a:solidFill>
                  <a:prstClr val="black"/>
                </a:solidFill>
                <a:latin typeface="Calibri"/>
              </a:rPr>
              <a:t>Capacity</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Technical </a:t>
            </a:r>
            <a:r>
              <a:rPr lang="en-GB" altLang="en-US" sz="2800" dirty="0">
                <a:solidFill>
                  <a:prstClr val="black"/>
                </a:solidFill>
                <a:latin typeface="Calibri"/>
              </a:rPr>
              <a:t>Capacity</a:t>
            </a: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eProcurement</a:t>
            </a:r>
            <a:endParaRPr lang="en-GB" altLang="en-US" sz="2800" dirty="0">
              <a:solidFill>
                <a:prstClr val="black"/>
              </a:solidFill>
              <a:latin typeface="Calibri"/>
            </a:endParaRPr>
          </a:p>
          <a:p>
            <a:pPr marL="457200" indent="-457200" eaLnBrk="1" fontAlgn="base" hangingPunct="1">
              <a:spcBef>
                <a:spcPct val="0"/>
              </a:spcBef>
              <a:spcAft>
                <a:spcPct val="0"/>
              </a:spcAft>
              <a:buFont typeface="Arial" panose="020B0604020202020204" pitchFamily="34" charset="0"/>
              <a:buChar char="•"/>
              <a:defRPr/>
            </a:pPr>
            <a:r>
              <a:rPr lang="en-GB" altLang="en-US" sz="2800" dirty="0" smtClean="0">
                <a:solidFill>
                  <a:prstClr val="black"/>
                </a:solidFill>
                <a:latin typeface="Calibri"/>
              </a:rPr>
              <a:t>Financial Standing</a:t>
            </a:r>
            <a:endParaRPr lang="en-GB" altLang="en-US" sz="2800" dirty="0">
              <a:solidFill>
                <a:prstClr val="black"/>
              </a:solidFill>
              <a:latin typeface="Calibri"/>
            </a:endParaRPr>
          </a:p>
          <a:p>
            <a:pPr marL="457200" indent="-457200" eaLnBrk="1" fontAlgn="base" hangingPunct="1">
              <a:spcBef>
                <a:spcPct val="0"/>
              </a:spcBef>
              <a:spcAft>
                <a:spcPct val="0"/>
              </a:spcAft>
              <a:buFont typeface="Arial" panose="020B0604020202020204" pitchFamily="34" charset="0"/>
              <a:buChar char="•"/>
              <a:defRPr/>
            </a:pPr>
            <a:endParaRPr lang="en-GB" sz="2800" dirty="0" smtClean="0">
              <a:solidFill>
                <a:prstClr val="black"/>
              </a:solidFill>
              <a:latin typeface="Calibri" panose="020F0502020204030204" pitchFamily="34" charset="0"/>
            </a:endParaRPr>
          </a:p>
          <a:p>
            <a:pPr marL="457200" indent="-457200" eaLnBrk="1" fontAlgn="base" hangingPunct="1">
              <a:spcBef>
                <a:spcPct val="0"/>
              </a:spcBef>
              <a:spcAft>
                <a:spcPct val="0"/>
              </a:spcAft>
              <a:buFont typeface="Arial" panose="020B0604020202020204" pitchFamily="34" charset="0"/>
              <a:buChar char="•"/>
              <a:defRPr/>
            </a:pPr>
            <a:endParaRPr lang="en-GB" sz="2800" dirty="0" smtClean="0">
              <a:solidFill>
                <a:prstClr val="black"/>
              </a:solidFill>
              <a:latin typeface="Calibri" panose="020F0502020204030204" pitchFamily="34" charset="0"/>
            </a:endParaRPr>
          </a:p>
        </p:txBody>
      </p:sp>
      <p:pic>
        <p:nvPicPr>
          <p:cNvPr id="8198"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9712">
            <a:off x="5740807" y="2527896"/>
            <a:ext cx="2839365" cy="30759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450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How we buy</a:t>
            </a:r>
            <a:endParaRPr lang="en-GB" b="1" dirty="0">
              <a:solidFill>
                <a:srgbClr val="FF0000"/>
              </a:solidFill>
            </a:endParaRPr>
          </a:p>
        </p:txBody>
      </p:sp>
      <p:sp>
        <p:nvSpPr>
          <p:cNvPr id="3" name="Content Placeholder 2"/>
          <p:cNvSpPr>
            <a:spLocks noGrp="1"/>
          </p:cNvSpPr>
          <p:nvPr>
            <p:ph idx="1"/>
          </p:nvPr>
        </p:nvSpPr>
        <p:spPr>
          <a:xfrm>
            <a:off x="628650" y="1825625"/>
            <a:ext cx="7759774" cy="4351338"/>
          </a:xfrm>
        </p:spPr>
        <p:txBody>
          <a:bodyPr/>
          <a:lstStyle/>
          <a:p>
            <a:r>
              <a:rPr lang="en-GB" dirty="0" smtClean="0"/>
              <a:t>Devolved budget structure</a:t>
            </a:r>
          </a:p>
          <a:p>
            <a:r>
              <a:rPr lang="en-GB" dirty="0" smtClean="0"/>
              <a:t>Central team of 4 who run competitions/procure for small Schools/Departments</a:t>
            </a:r>
          </a:p>
          <a:p>
            <a:r>
              <a:rPr lang="en-GB" dirty="0" smtClean="0"/>
              <a:t>Schools and Department have ultimate say in what, not how</a:t>
            </a:r>
          </a:p>
          <a:p>
            <a:r>
              <a:rPr lang="en-GB" dirty="0" smtClean="0"/>
              <a:t>Central procurement system – we set up new suppliers</a:t>
            </a:r>
          </a:p>
          <a:p>
            <a:r>
              <a:rPr lang="en-GB" dirty="0" smtClean="0"/>
              <a:t>All major procurements (over £20k) centrally</a:t>
            </a:r>
          </a:p>
          <a:p>
            <a:r>
              <a:rPr lang="en-GB" dirty="0" smtClean="0"/>
              <a:t>Control of e-tendering system</a:t>
            </a:r>
          </a:p>
          <a:p>
            <a:endParaRPr lang="en-GB" dirty="0"/>
          </a:p>
        </p:txBody>
      </p:sp>
      <p:sp>
        <p:nvSpPr>
          <p:cNvPr id="4" name="Slide Number Placeholder 3"/>
          <p:cNvSpPr>
            <a:spLocks noGrp="1"/>
          </p:cNvSpPr>
          <p:nvPr>
            <p:ph type="sldNum" sz="quarter" idx="12"/>
          </p:nvPr>
        </p:nvSpPr>
        <p:spPr/>
        <p:txBody>
          <a:bodyPr/>
          <a:lstStyle/>
          <a:p>
            <a:fld id="{EED41B72-362A-41EE-A5FA-B04F317BE58C}" type="slidenum">
              <a:rPr lang="en-GB" smtClean="0">
                <a:solidFill>
                  <a:prstClr val="black">
                    <a:tint val="75000"/>
                  </a:prstClr>
                </a:solidFill>
              </a:rPr>
              <a:pPr/>
              <a:t>9</a:t>
            </a:fld>
            <a:endParaRPr lang="en-GB">
              <a:solidFill>
                <a:prstClr val="black">
                  <a:tint val="75000"/>
                </a:prstClr>
              </a:solidFill>
            </a:endParaRPr>
          </a:p>
        </p:txBody>
      </p:sp>
      <p:pic>
        <p:nvPicPr>
          <p:cNvPr id="14338" name="Picture 2" descr="C:\Users\db369\AppData\Local\Microsoft\Windows\Temporary Internet Files\Content.IE5\S02AJEW9\MC900441974[1].wmf"/>
          <p:cNvPicPr>
            <a:picLocks noChangeAspect="1" noChangeArrowheads="1"/>
          </p:cNvPicPr>
          <p:nvPr/>
        </p:nvPicPr>
        <p:blipFill>
          <a:blip r:embed="rId2" cstate="print"/>
          <a:srcRect/>
          <a:stretch>
            <a:fillRect/>
          </a:stretch>
        </p:blipFill>
        <p:spPr bwMode="auto">
          <a:xfrm>
            <a:off x="7164288" y="541975"/>
            <a:ext cx="1371600" cy="870801"/>
          </a:xfrm>
          <a:prstGeom prst="rect">
            <a:avLst/>
          </a:prstGeom>
          <a:noFill/>
        </p:spPr>
      </p:pic>
    </p:spTree>
    <p:extLst>
      <p:ext uri="{BB962C8B-B14F-4D97-AF65-F5344CB8AC3E}">
        <p14:creationId xmlns:p14="http://schemas.microsoft.com/office/powerpoint/2010/main" val="36793102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dreamstime_Handshake.jpg"/>
          <p:cNvPicPr>
            <a:picLocks noChangeAspect="1"/>
          </p:cNvPicPr>
          <p:nvPr/>
        </p:nvPicPr>
        <p:blipFill>
          <a:blip r:embed="rId3"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23561" name="Rectangle 5"/>
          <p:cNvSpPr txBox="1">
            <a:spLocks noChangeArrowheads="1"/>
          </p:cNvSpPr>
          <p:nvPr/>
        </p:nvSpPr>
        <p:spPr bwMode="gray">
          <a:xfrm>
            <a:off x="395654" y="357191"/>
            <a:ext cx="8496300" cy="839787"/>
          </a:xfrm>
          <a:prstGeom prst="rect">
            <a:avLst/>
          </a:prstGeom>
          <a:noFill/>
          <a:ln w="9525">
            <a:noFill/>
            <a:miter lim="800000"/>
            <a:headEnd/>
            <a:tailEnd/>
          </a:ln>
        </p:spPr>
        <p:txBody>
          <a:bodyPr lIns="0" rIns="0" anchor="ctr"/>
          <a:lstStyle/>
          <a:p>
            <a:pPr eaLnBrk="0" hangingPunct="0">
              <a:lnSpc>
                <a:spcPct val="95000"/>
              </a:lnSpc>
              <a:defRPr/>
            </a:pPr>
            <a:endParaRPr lang="en-US" sz="3200" b="1" dirty="0">
              <a:solidFill>
                <a:srgbClr val="1F497D">
                  <a:lumMod val="75000"/>
                </a:srgbClr>
              </a:solidFill>
              <a:cs typeface="Arial" charset="0"/>
            </a:endParaRPr>
          </a:p>
        </p:txBody>
      </p:sp>
      <p:sp>
        <p:nvSpPr>
          <p:cNvPr id="12" name="Content Placeholder 2"/>
          <p:cNvSpPr txBox="1">
            <a:spLocks/>
          </p:cNvSpPr>
          <p:nvPr/>
        </p:nvSpPr>
        <p:spPr>
          <a:xfrm>
            <a:off x="716573" y="1844678"/>
            <a:ext cx="8018585" cy="3686175"/>
          </a:xfrm>
          <a:prstGeom prst="rect">
            <a:avLst/>
          </a:prstGeom>
        </p:spPr>
        <p:txBody>
          <a:bodyPr/>
          <a:lstStyle/>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Leaving things too late – crisis management!</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Insufficient preparation </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Incomplete polices, processes and procedures</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Lack of focus</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Lack of resources</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Failed to read the specification thoroughly</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Answering questions out of context</a:t>
            </a:r>
          </a:p>
          <a:p>
            <a:pPr marL="342900" indent="-342900" fontAlgn="base">
              <a:spcBef>
                <a:spcPct val="20000"/>
              </a:spcBef>
              <a:spcAft>
                <a:spcPct val="0"/>
              </a:spcAft>
              <a:buFont typeface="Arial" pitchFamily="34" charset="0"/>
              <a:buChar char="•"/>
              <a:defRPr/>
            </a:pPr>
            <a:r>
              <a:rPr lang="en-GB" sz="2800" dirty="0">
                <a:solidFill>
                  <a:prstClr val="black"/>
                </a:solidFill>
                <a:cs typeface="Arial" charset="0"/>
              </a:rPr>
              <a:t>Lack of understanding of the buyers criteria</a:t>
            </a:r>
          </a:p>
          <a:p>
            <a:pPr marL="342900" indent="-342900" fontAlgn="base">
              <a:spcBef>
                <a:spcPct val="20000"/>
              </a:spcBef>
              <a:spcAft>
                <a:spcPct val="0"/>
              </a:spcAft>
              <a:buFont typeface="Arial" pitchFamily="34" charset="0"/>
              <a:buChar char="•"/>
              <a:defRPr/>
            </a:pPr>
            <a:endParaRPr lang="en-GB" sz="2400" dirty="0">
              <a:solidFill>
                <a:prstClr val="black"/>
              </a:solidFill>
              <a:cs typeface="Arial" charset="0"/>
            </a:endParaRPr>
          </a:p>
          <a:p>
            <a:pPr marL="342900" indent="-342900" fontAlgn="base">
              <a:spcBef>
                <a:spcPct val="20000"/>
              </a:spcBef>
              <a:spcAft>
                <a:spcPct val="0"/>
              </a:spcAft>
              <a:buFont typeface="Arial" pitchFamily="34" charset="0"/>
              <a:buChar char="•"/>
              <a:defRPr/>
            </a:pPr>
            <a:endParaRPr lang="en-GB" sz="2400" dirty="0">
              <a:solidFill>
                <a:prstClr val="black"/>
              </a:solidFill>
              <a:cs typeface="Arial" charset="0"/>
            </a:endParaRPr>
          </a:p>
          <a:p>
            <a:pPr marL="342900" indent="-342900" fontAlgn="base">
              <a:spcBef>
                <a:spcPct val="20000"/>
              </a:spcBef>
              <a:spcAft>
                <a:spcPct val="0"/>
              </a:spcAft>
              <a:buFont typeface="Arial" pitchFamily="34" charset="0"/>
              <a:buChar char="•"/>
              <a:defRPr/>
            </a:pPr>
            <a:endParaRPr lang="en-GB" sz="2400" dirty="0">
              <a:solidFill>
                <a:prstClr val="black"/>
              </a:solidFill>
              <a:cs typeface="Arial" charset="0"/>
            </a:endParaRPr>
          </a:p>
          <a:p>
            <a:pPr marL="342900" indent="-342900" fontAlgn="base">
              <a:spcBef>
                <a:spcPct val="20000"/>
              </a:spcBef>
              <a:spcAft>
                <a:spcPct val="0"/>
              </a:spcAft>
              <a:buFont typeface="Arial" pitchFamily="34" charset="0"/>
              <a:buChar char="•"/>
              <a:defRPr/>
            </a:pPr>
            <a:endParaRPr lang="en-US" sz="3200" dirty="0">
              <a:solidFill>
                <a:prstClr val="black"/>
              </a:solidFill>
              <a:cs typeface="Arial" charset="0"/>
            </a:endParaRPr>
          </a:p>
        </p:txBody>
      </p:sp>
      <p:sp>
        <p:nvSpPr>
          <p:cNvPr id="13" name="Title 1"/>
          <p:cNvSpPr txBox="1">
            <a:spLocks/>
          </p:cNvSpPr>
          <p:nvPr/>
        </p:nvSpPr>
        <p:spPr>
          <a:xfrm>
            <a:off x="849925" y="533400"/>
            <a:ext cx="8151935" cy="1066800"/>
          </a:xfrm>
          <a:prstGeom prst="rect">
            <a:avLst/>
          </a:prstGeom>
        </p:spPr>
        <p:txBody>
          <a:bodyPr/>
          <a:lstStyle/>
          <a:p>
            <a:pPr eaLnBrk="0" fontAlgn="base" hangingPunct="0">
              <a:spcBef>
                <a:spcPct val="0"/>
              </a:spcBef>
              <a:spcAft>
                <a:spcPct val="0"/>
              </a:spcAft>
              <a:defRPr/>
            </a:pPr>
            <a:r>
              <a:rPr lang="en-GB" sz="3600" b="1" dirty="0">
                <a:solidFill>
                  <a:srgbClr val="1F497D">
                    <a:lumMod val="60000"/>
                    <a:lumOff val="40000"/>
                  </a:srgbClr>
                </a:solidFill>
                <a:cs typeface="Arial" panose="020B0604020202020204" pitchFamily="34" charset="0"/>
              </a:rPr>
              <a:t>Our experience – Common Mistakes Made by Suppliers</a:t>
            </a:r>
          </a:p>
        </p:txBody>
      </p:sp>
      <p:pic>
        <p:nvPicPr>
          <p:cNvPr id="9222" name="Picture 13" descr="BIZphit logo_procuremen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32827492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12" name="Rektangel 11"/>
          <p:cNvSpPr/>
          <p:nvPr/>
        </p:nvSpPr>
        <p:spPr>
          <a:xfrm>
            <a:off x="-14653" y="6115050"/>
            <a:ext cx="9158654" cy="74295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3" name="Title 1"/>
          <p:cNvSpPr>
            <a:spLocks noGrp="1"/>
          </p:cNvSpPr>
          <p:nvPr>
            <p:ph type="title"/>
          </p:nvPr>
        </p:nvSpPr>
        <p:spPr>
          <a:xfrm>
            <a:off x="650631" y="227013"/>
            <a:ext cx="8697058" cy="1066800"/>
          </a:xfrm>
        </p:spPr>
        <p:txBody>
          <a:bodyPr/>
          <a:lstStyle/>
          <a:p>
            <a:pPr eaLnBrk="1" hangingPunct="1">
              <a:defRPr/>
            </a:pPr>
            <a:r>
              <a:rPr lang="en-US" sz="3600" b="1" dirty="0" smtClean="0">
                <a:solidFill>
                  <a:schemeClr val="tx2">
                    <a:lumMod val="60000"/>
                    <a:lumOff val="40000"/>
                  </a:schemeClr>
                </a:solidFill>
                <a:latin typeface="+mn-lt"/>
              </a:rPr>
              <a:t>Our Top 10 Tips..</a:t>
            </a:r>
          </a:p>
        </p:txBody>
      </p:sp>
      <p:sp>
        <p:nvSpPr>
          <p:cNvPr id="14" name="Content Placeholder 2"/>
          <p:cNvSpPr>
            <a:spLocks noGrp="1"/>
          </p:cNvSpPr>
          <p:nvPr>
            <p:ph idx="1"/>
          </p:nvPr>
        </p:nvSpPr>
        <p:spPr>
          <a:xfrm>
            <a:off x="650631" y="1052513"/>
            <a:ext cx="8697058" cy="5724525"/>
          </a:xfrm>
        </p:spPr>
        <p:txBody>
          <a:bodyPr rtlCol="0">
            <a:normAutofit/>
          </a:bodyPr>
          <a:lstStyle/>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Is it right for your business?</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Focus and Commitment</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Preparation</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Understand your products and services</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Realise your boundaries</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Accuracy of submission</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Time management</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Current policies and procedures</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Professional and technical capacity </a:t>
            </a:r>
          </a:p>
          <a:p>
            <a:pPr marL="502920" indent="-457200" eaLnBrk="1" fontAlgn="auto" hangingPunct="1">
              <a:spcAft>
                <a:spcPts val="0"/>
              </a:spcAft>
              <a:buClr>
                <a:schemeClr val="tx1">
                  <a:lumMod val="65000"/>
                  <a:lumOff val="35000"/>
                </a:schemeClr>
              </a:buClr>
              <a:buFont typeface="Arial" panose="020B0604020202020204" pitchFamily="34" charset="0"/>
              <a:buChar char="•"/>
              <a:defRPr/>
            </a:pPr>
            <a:r>
              <a:rPr lang="en-GB" sz="2800" dirty="0" smtClean="0">
                <a:solidFill>
                  <a:schemeClr val="tx1"/>
                </a:solidFill>
                <a:latin typeface="Calibri" panose="020F0502020204030204" pitchFamily="34" charset="0"/>
              </a:rPr>
              <a:t>Alignment </a:t>
            </a:r>
            <a:r>
              <a:rPr lang="en-GB" sz="2800" dirty="0">
                <a:solidFill>
                  <a:schemeClr val="tx1"/>
                </a:solidFill>
                <a:latin typeface="Calibri" panose="020F0502020204030204" pitchFamily="34" charset="0"/>
              </a:rPr>
              <a:t>with the buyer</a:t>
            </a:r>
            <a:endParaRPr lang="en-GB" sz="2800" dirty="0" smtClean="0">
              <a:solidFill>
                <a:schemeClr val="tx1"/>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a:solidFill>
                <a:srgbClr val="FF0000"/>
              </a:solidFill>
              <a:latin typeface="Calibri" panose="020F0502020204030204" pitchFamily="34" charset="0"/>
            </a:endParaRPr>
          </a:p>
          <a:p>
            <a:pPr marL="274320" eaLnBrk="1" fontAlgn="auto" hangingPunct="1">
              <a:spcAft>
                <a:spcPts val="0"/>
              </a:spcAft>
              <a:buClr>
                <a:schemeClr val="tx1">
                  <a:lumMod val="65000"/>
                  <a:lumOff val="35000"/>
                </a:schemeClr>
              </a:buClr>
              <a:buFont typeface="Arial" panose="020B0604020202020204" pitchFamily="34" charset="0"/>
              <a:buChar char="•"/>
              <a:defRPr/>
            </a:pPr>
            <a:endParaRPr lang="en-US" dirty="0" smtClean="0"/>
          </a:p>
        </p:txBody>
      </p:sp>
      <p:pic>
        <p:nvPicPr>
          <p:cNvPr id="11270"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910904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14343" name="Rectangle 4"/>
          <p:cNvSpPr>
            <a:spLocks noChangeArrowheads="1"/>
          </p:cNvSpPr>
          <p:nvPr/>
        </p:nvSpPr>
        <p:spPr bwMode="gray">
          <a:xfrm>
            <a:off x="517281" y="1412875"/>
            <a:ext cx="8352692" cy="4286250"/>
          </a:xfrm>
          <a:prstGeom prst="rect">
            <a:avLst/>
          </a:prstGeom>
          <a:noFill/>
          <a:ln w="9525">
            <a:noFill/>
            <a:miter lim="800000"/>
            <a:headEnd/>
            <a:tailEnd/>
          </a:ln>
        </p:spPr>
        <p:txBody>
          <a:bodyPr lIns="0" tIns="0" rIns="0" bIns="0" anchor="ctr"/>
          <a:lstStyle/>
          <a:p>
            <a:pPr defTabSz="801688">
              <a:defRPr/>
            </a:pPr>
            <a:r>
              <a:rPr lang="en-US" sz="2400" dirty="0">
                <a:solidFill>
                  <a:srgbClr val="4F81BD">
                    <a:lumMod val="25000"/>
                  </a:srgbClr>
                </a:solidFill>
                <a:latin typeface="Arial" panose="020B0604020202020204" pitchFamily="34" charset="0"/>
                <a:ea typeface="ＭＳ Ｐゴシック" pitchFamily="-97" charset="-128"/>
                <a:cs typeface="Arial" charset="0"/>
              </a:rPr>
              <a:t> </a:t>
            </a:r>
            <a:endParaRPr lang="en-US" dirty="0">
              <a:solidFill>
                <a:srgbClr val="4F81BD">
                  <a:lumMod val="25000"/>
                </a:srgbClr>
              </a:solidFill>
              <a:latin typeface="Arial" panose="020B0604020202020204" pitchFamily="34" charset="0"/>
              <a:ea typeface="ＭＳ Ｐゴシック" pitchFamily="-97" charset="-128"/>
              <a:cs typeface="Arial" charset="0"/>
            </a:endParaRPr>
          </a:p>
        </p:txBody>
      </p:sp>
      <p:sp>
        <p:nvSpPr>
          <p:cNvPr id="15364" name="Rectangle 5"/>
          <p:cNvSpPr txBox="1">
            <a:spLocks noChangeArrowheads="1"/>
          </p:cNvSpPr>
          <p:nvPr/>
        </p:nvSpPr>
        <p:spPr bwMode="gray">
          <a:xfrm>
            <a:off x="583223" y="357191"/>
            <a:ext cx="7917474"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None/>
              <a:defRPr/>
            </a:pPr>
            <a:r>
              <a:rPr lang="en-GB" sz="3600" b="1" dirty="0" smtClean="0">
                <a:solidFill>
                  <a:srgbClr val="1F497D">
                    <a:lumMod val="60000"/>
                    <a:lumOff val="40000"/>
                  </a:srgbClr>
                </a:solidFill>
                <a:cs typeface="Arial" panose="020B0604020202020204" pitchFamily="34" charset="0"/>
              </a:rPr>
              <a:t> Supplier Gap Analysis – How it Works.</a:t>
            </a:r>
          </a:p>
        </p:txBody>
      </p:sp>
      <p:sp>
        <p:nvSpPr>
          <p:cNvPr id="12293" name="TextBox 24"/>
          <p:cNvSpPr txBox="1">
            <a:spLocks noChangeArrowheads="1"/>
          </p:cNvSpPr>
          <p:nvPr/>
        </p:nvSpPr>
        <p:spPr bwMode="auto">
          <a:xfrm>
            <a:off x="357555" y="2025650"/>
            <a:ext cx="468043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GB" altLang="en-US" sz="2800" b="1">
                <a:solidFill>
                  <a:prstClr val="black"/>
                </a:solidFill>
                <a:cs typeface="Arial" charset="0"/>
              </a:rPr>
              <a:t>The Gap Analysis is a business audit we have developed to assist clients to become ‘fit to supply’ and to help them </a:t>
            </a:r>
            <a:r>
              <a:rPr lang="en-GB" altLang="en-US" b="1">
                <a:solidFill>
                  <a:srgbClr val="0070C0"/>
                </a:solidFill>
                <a:cs typeface="Arial" charset="0"/>
              </a:rPr>
              <a:t>WIN</a:t>
            </a:r>
            <a:r>
              <a:rPr lang="en-GB" altLang="en-US" sz="2800" b="1">
                <a:solidFill>
                  <a:prstClr val="black"/>
                </a:solidFill>
                <a:cs typeface="Arial" charset="0"/>
              </a:rPr>
              <a:t> contracts.</a:t>
            </a:r>
          </a:p>
          <a:p>
            <a:pPr fontAlgn="base">
              <a:spcBef>
                <a:spcPct val="0"/>
              </a:spcBef>
              <a:spcAft>
                <a:spcPct val="0"/>
              </a:spcAft>
              <a:buFontTx/>
              <a:buNone/>
            </a:pPr>
            <a:endParaRPr lang="en-GB" altLang="en-US" sz="2800" b="1">
              <a:solidFill>
                <a:prstClr val="black"/>
              </a:solidFill>
              <a:cs typeface="Arial" charset="0"/>
            </a:endParaRPr>
          </a:p>
        </p:txBody>
      </p:sp>
      <p:pic>
        <p:nvPicPr>
          <p:cNvPr id="12294"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pic>
        <p:nvPicPr>
          <p:cNvPr id="2" name="Picture 1"/>
          <p:cNvPicPr>
            <a:picLocks noChangeAspect="1"/>
          </p:cNvPicPr>
          <p:nvPr/>
        </p:nvPicPr>
        <p:blipFill>
          <a:blip r:embed="rId4"/>
          <a:stretch>
            <a:fillRect/>
          </a:stretch>
        </p:blipFill>
        <p:spPr>
          <a:xfrm rot="338824">
            <a:off x="5338398" y="1922466"/>
            <a:ext cx="3231173" cy="3502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5056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12" name="Rektangel 11"/>
          <p:cNvSpPr/>
          <p:nvPr/>
        </p:nvSpPr>
        <p:spPr>
          <a:xfrm>
            <a:off x="-14653" y="6115050"/>
            <a:ext cx="9158654" cy="74295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3" name="Title 1"/>
          <p:cNvSpPr>
            <a:spLocks noGrp="1"/>
          </p:cNvSpPr>
          <p:nvPr>
            <p:ph type="title"/>
          </p:nvPr>
        </p:nvSpPr>
        <p:spPr>
          <a:xfrm>
            <a:off x="517281" y="227013"/>
            <a:ext cx="8697057" cy="1066800"/>
          </a:xfrm>
        </p:spPr>
        <p:txBody>
          <a:bodyPr/>
          <a:lstStyle/>
          <a:p>
            <a:pPr eaLnBrk="1" hangingPunct="1">
              <a:defRPr/>
            </a:pPr>
            <a:r>
              <a:rPr lang="en-US" sz="3600" b="1" dirty="0" smtClean="0">
                <a:solidFill>
                  <a:schemeClr val="tx2">
                    <a:lumMod val="60000"/>
                    <a:lumOff val="40000"/>
                  </a:schemeClr>
                </a:solidFill>
                <a:latin typeface="+mn-lt"/>
              </a:rPr>
              <a:t>Panel discussion led by Gary Downey </a:t>
            </a:r>
            <a:r>
              <a:rPr lang="en-US" i="1" dirty="0" smtClean="0">
                <a:solidFill>
                  <a:schemeClr val="tx2">
                    <a:lumMod val="60000"/>
                    <a:lumOff val="40000"/>
                  </a:schemeClr>
                </a:solidFill>
                <a:latin typeface="+mn-lt"/>
              </a:rPr>
              <a:t>of</a:t>
            </a:r>
            <a:r>
              <a:rPr lang="en-US" sz="3600" b="1" dirty="0" smtClean="0">
                <a:solidFill>
                  <a:schemeClr val="tx2">
                    <a:lumMod val="60000"/>
                    <a:lumOff val="40000"/>
                  </a:schemeClr>
                </a:solidFill>
                <a:latin typeface="+mn-lt"/>
              </a:rPr>
              <a:t> Balreed</a:t>
            </a:r>
          </a:p>
        </p:txBody>
      </p:sp>
      <p:sp>
        <p:nvSpPr>
          <p:cNvPr id="14" name="Content Placeholder 2"/>
          <p:cNvSpPr>
            <a:spLocks noGrp="1"/>
          </p:cNvSpPr>
          <p:nvPr>
            <p:ph idx="1"/>
          </p:nvPr>
        </p:nvSpPr>
        <p:spPr>
          <a:xfrm>
            <a:off x="1077058" y="1389063"/>
            <a:ext cx="3921369" cy="4248150"/>
          </a:xfrm>
        </p:spPr>
        <p:txBody>
          <a:bodyPr rtlCol="0">
            <a:normAutofit fontScale="77500" lnSpcReduction="20000"/>
          </a:bodyPr>
          <a:lstStyle/>
          <a:p>
            <a:pPr marL="502920" indent="-457200" eaLnBrk="1" fontAlgn="auto" hangingPunct="1">
              <a:spcAft>
                <a:spcPts val="0"/>
              </a:spcAft>
              <a:buClr>
                <a:schemeClr val="tx1">
                  <a:lumMod val="65000"/>
                  <a:lumOff val="35000"/>
                </a:schemeClr>
              </a:buClr>
              <a:buFont typeface="Arial" panose="020B0604020202020204" pitchFamily="34" charset="0"/>
              <a:buChar char="•"/>
              <a:defRPr/>
            </a:pPr>
            <a:endParaRPr lang="en-GB" sz="2800" b="1" dirty="0" smtClean="0">
              <a:solidFill>
                <a:srgbClr val="FF0000"/>
              </a:solidFill>
              <a:latin typeface="Calibri" panose="020F0502020204030204" pitchFamily="34" charset="0"/>
            </a:endParaRP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u="sng" dirty="0" smtClean="0">
                <a:solidFill>
                  <a:schemeClr val="tx2">
                    <a:lumMod val="75000"/>
                  </a:schemeClr>
                </a:solidFill>
              </a:rPr>
              <a:t>Panel Members</a:t>
            </a:r>
          </a:p>
          <a:p>
            <a:pPr marL="0" indent="0" eaLnBrk="1" fontAlgn="auto" hangingPunct="1">
              <a:spcAft>
                <a:spcPts val="0"/>
              </a:spcAft>
              <a:buClr>
                <a:schemeClr val="tx1">
                  <a:lumMod val="65000"/>
                  <a:lumOff val="35000"/>
                </a:schemeClr>
              </a:buClr>
              <a:buFont typeface="Arial" panose="020B0604020202020204" pitchFamily="34" charset="0"/>
              <a:buNone/>
              <a:defRPr/>
            </a:pPr>
            <a:endParaRPr lang="en-US" sz="4000" dirty="0" smtClean="0">
              <a:solidFill>
                <a:schemeClr val="tx2">
                  <a:lumMod val="75000"/>
                </a:schemeClr>
              </a:solidFill>
            </a:endParaRP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Gary Downey</a:t>
            </a: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Don Bowman</a:t>
            </a: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Selena Stray</a:t>
            </a: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James Harris</a:t>
            </a: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Carl Rogers</a:t>
            </a:r>
          </a:p>
          <a:p>
            <a:pPr marL="0" indent="0" eaLnBrk="1" fontAlgn="auto" hangingPunct="1">
              <a:spcAft>
                <a:spcPts val="0"/>
              </a:spcAft>
              <a:buClr>
                <a:schemeClr val="tx1">
                  <a:lumMod val="65000"/>
                  <a:lumOff val="35000"/>
                </a:schemeClr>
              </a:buClr>
              <a:buFont typeface="Arial" panose="020B0604020202020204" pitchFamily="34" charset="0"/>
              <a:buNone/>
              <a:defRPr/>
            </a:pPr>
            <a:r>
              <a:rPr lang="en-US" sz="4000" dirty="0" smtClean="0">
                <a:solidFill>
                  <a:schemeClr val="tx2">
                    <a:lumMod val="75000"/>
                  </a:schemeClr>
                </a:solidFill>
              </a:rPr>
              <a:t>Alan </a:t>
            </a:r>
            <a:r>
              <a:rPr lang="en-US" sz="4000" dirty="0" err="1" smtClean="0">
                <a:solidFill>
                  <a:schemeClr val="tx2">
                    <a:lumMod val="75000"/>
                  </a:schemeClr>
                </a:solidFill>
              </a:rPr>
              <a:t>Marolia</a:t>
            </a:r>
            <a:endParaRPr lang="en-US" sz="4000" dirty="0" smtClean="0">
              <a:solidFill>
                <a:schemeClr val="tx2">
                  <a:lumMod val="75000"/>
                </a:schemeClr>
              </a:solidFill>
            </a:endParaRPr>
          </a:p>
        </p:txBody>
      </p:sp>
      <p:pic>
        <p:nvPicPr>
          <p:cNvPr id="13318" name="Picture 13" descr="BIZphit logo_procure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621683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8" descr="dreamstime_Handshake.jpg"/>
          <p:cNvPicPr>
            <a:picLocks noChangeAspect="1"/>
          </p:cNvPicPr>
          <p:nvPr/>
        </p:nvPicPr>
        <p:blipFill>
          <a:blip r:embed="rId2" cstate="print">
            <a:duotone>
              <a:schemeClr val="bg2">
                <a:shade val="45000"/>
                <a:satMod val="135000"/>
              </a:schemeClr>
              <a:prstClr val="white"/>
            </a:duotone>
            <a:lum/>
          </a:blip>
          <a:srcRect/>
          <a:stretch>
            <a:fillRect/>
          </a:stretch>
        </p:blipFill>
        <p:spPr bwMode="auto">
          <a:xfrm>
            <a:off x="-7938" y="36303"/>
            <a:ext cx="9151938" cy="6225163"/>
          </a:xfrm>
          <a:prstGeom prst="rect">
            <a:avLst/>
          </a:prstGeom>
          <a:noFill/>
          <a:ln w="9525">
            <a:noFill/>
            <a:miter lim="800000"/>
            <a:headEnd/>
            <a:tailEnd/>
          </a:ln>
        </p:spPr>
      </p:pic>
      <p:sp>
        <p:nvSpPr>
          <p:cNvPr id="14343" name="Rectangle 4"/>
          <p:cNvSpPr>
            <a:spLocks noChangeArrowheads="1"/>
          </p:cNvSpPr>
          <p:nvPr/>
        </p:nvSpPr>
        <p:spPr bwMode="gray">
          <a:xfrm>
            <a:off x="517281" y="1412875"/>
            <a:ext cx="8352692" cy="4286250"/>
          </a:xfrm>
          <a:prstGeom prst="rect">
            <a:avLst/>
          </a:prstGeom>
          <a:noFill/>
          <a:ln w="9525">
            <a:noFill/>
            <a:miter lim="800000"/>
            <a:headEnd/>
            <a:tailEnd/>
          </a:ln>
        </p:spPr>
        <p:txBody>
          <a:bodyPr lIns="0" tIns="0" rIns="0" bIns="0" anchor="ctr"/>
          <a:lstStyle/>
          <a:p>
            <a:pPr defTabSz="801688">
              <a:defRPr/>
            </a:pPr>
            <a:r>
              <a:rPr lang="en-US" sz="2400" dirty="0">
                <a:solidFill>
                  <a:srgbClr val="4F81BD">
                    <a:lumMod val="25000"/>
                  </a:srgbClr>
                </a:solidFill>
                <a:latin typeface="Arial" panose="020B0604020202020204" pitchFamily="34" charset="0"/>
                <a:ea typeface="ＭＳ Ｐゴシック" pitchFamily="-97" charset="-128"/>
                <a:cs typeface="Arial" charset="0"/>
              </a:rPr>
              <a:t> </a:t>
            </a:r>
            <a:endParaRPr lang="en-US" dirty="0">
              <a:solidFill>
                <a:srgbClr val="4F81BD">
                  <a:lumMod val="25000"/>
                </a:srgbClr>
              </a:solidFill>
              <a:latin typeface="Arial" panose="020B0604020202020204" pitchFamily="34" charset="0"/>
              <a:ea typeface="ＭＳ Ｐゴシック" pitchFamily="-97" charset="-128"/>
              <a:cs typeface="Arial" charset="0"/>
            </a:endParaRPr>
          </a:p>
        </p:txBody>
      </p:sp>
      <p:sp>
        <p:nvSpPr>
          <p:cNvPr id="17" name="TextBox 7"/>
          <p:cNvSpPr txBox="1">
            <a:spLocks noChangeArrowheads="1"/>
          </p:cNvSpPr>
          <p:nvPr/>
        </p:nvSpPr>
        <p:spPr bwMode="auto">
          <a:xfrm>
            <a:off x="1528398" y="836616"/>
            <a:ext cx="7630257" cy="5851525"/>
          </a:xfrm>
          <a:prstGeom prst="rect">
            <a:avLst/>
          </a:prstGeom>
          <a:solidFill>
            <a:schemeClr val="bg1">
              <a:alpha val="65097"/>
            </a:schemeClr>
          </a:solid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endParaRPr lang="en-GB" altLang="en-US" dirty="0" smtClean="0">
              <a:solidFill>
                <a:prstClr val="black"/>
              </a:solidFill>
              <a:cs typeface="Arial" panose="020B0604020202020204" pitchFamily="34" charset="0"/>
            </a:endParaRPr>
          </a:p>
          <a:p>
            <a:pPr eaLnBrk="0" fontAlgn="base" hangingPunct="0">
              <a:lnSpc>
                <a:spcPct val="95000"/>
              </a:lnSpc>
              <a:spcBef>
                <a:spcPct val="0"/>
              </a:spcBef>
              <a:spcAft>
                <a:spcPct val="0"/>
              </a:spcAft>
              <a:defRPr/>
            </a:pPr>
            <a:r>
              <a:rPr lang="en-GB" altLang="en-US" sz="4000" b="1" dirty="0" smtClean="0">
                <a:solidFill>
                  <a:srgbClr val="1F497D">
                    <a:lumMod val="60000"/>
                    <a:lumOff val="40000"/>
                  </a:srgbClr>
                </a:solidFill>
                <a:latin typeface="Calibri" panose="020F0502020204030204" pitchFamily="34" charset="0"/>
                <a:cs typeface="Arial" panose="020B0604020202020204" pitchFamily="34" charset="0"/>
              </a:rPr>
              <a:t>Thank you</a:t>
            </a:r>
          </a:p>
          <a:p>
            <a:pPr eaLnBrk="0" fontAlgn="base" hangingPunct="0">
              <a:lnSpc>
                <a:spcPct val="95000"/>
              </a:lnSpc>
              <a:spcBef>
                <a:spcPct val="0"/>
              </a:spcBef>
              <a:spcAft>
                <a:spcPct val="0"/>
              </a:spcAft>
              <a:defRPr/>
            </a:pPr>
            <a:endParaRPr lang="en-GB" altLang="en-US" sz="2800" b="1" dirty="0" smtClean="0">
              <a:solidFill>
                <a:srgbClr val="1F497D">
                  <a:lumMod val="60000"/>
                  <a:lumOff val="40000"/>
                </a:srgbClr>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800" b="1" dirty="0" smtClean="0">
                <a:solidFill>
                  <a:srgbClr val="1F497D">
                    <a:lumMod val="60000"/>
                    <a:lumOff val="40000"/>
                  </a:srgbClr>
                </a:solidFill>
                <a:latin typeface="Calibri" panose="020F0502020204030204" pitchFamily="34" charset="0"/>
                <a:cs typeface="Arial" panose="020B0604020202020204" pitchFamily="34" charset="0"/>
              </a:rPr>
              <a:t>Fit </a:t>
            </a:r>
            <a:r>
              <a:rPr lang="en-GB" altLang="en-US" sz="2800" b="1" dirty="0">
                <a:solidFill>
                  <a:srgbClr val="1F497D">
                    <a:lumMod val="60000"/>
                    <a:lumOff val="40000"/>
                  </a:srgbClr>
                </a:solidFill>
                <a:latin typeface="Calibri" panose="020F0502020204030204" pitchFamily="34" charset="0"/>
                <a:cs typeface="Arial" panose="020B0604020202020204" pitchFamily="34" charset="0"/>
              </a:rPr>
              <a:t>to supply</a:t>
            </a:r>
            <a:r>
              <a:rPr lang="en-GB" altLang="en-US" sz="2800" dirty="0">
                <a:solidFill>
                  <a:srgbClr val="1F497D">
                    <a:lumMod val="60000"/>
                    <a:lumOff val="40000"/>
                  </a:srgbClr>
                </a:solidFill>
                <a:latin typeface="Calibri" panose="020F0502020204030204" pitchFamily="34" charset="0"/>
                <a:cs typeface="Arial" panose="020B0604020202020204" pitchFamily="34" charset="0"/>
              </a:rPr>
              <a:t>...</a:t>
            </a:r>
          </a:p>
          <a:p>
            <a:pPr eaLnBrk="0" fontAlgn="base" hangingPunct="0">
              <a:lnSpc>
                <a:spcPct val="95000"/>
              </a:lnSpc>
              <a:spcBef>
                <a:spcPct val="0"/>
              </a:spcBef>
              <a:spcAft>
                <a:spcPct val="0"/>
              </a:spcAft>
              <a:defRPr/>
            </a:pPr>
            <a:r>
              <a:rPr lang="en-GB" altLang="en-US" sz="2000" i="1" dirty="0">
                <a:solidFill>
                  <a:srgbClr val="1F497D">
                    <a:lumMod val="60000"/>
                    <a:lumOff val="40000"/>
                  </a:srgbClr>
                </a:solidFill>
                <a:latin typeface="Calibri" panose="020F0502020204030204" pitchFamily="34" charset="0"/>
                <a:cs typeface="Arial" panose="020B0604020202020204" pitchFamily="34" charset="0"/>
              </a:rPr>
              <a:t>Giving </a:t>
            </a:r>
            <a:r>
              <a:rPr lang="en-GB" altLang="en-US" sz="2000" b="1" i="1" dirty="0">
                <a:solidFill>
                  <a:srgbClr val="1F497D">
                    <a:lumMod val="75000"/>
                  </a:srgbClr>
                </a:solidFill>
                <a:latin typeface="Calibri" panose="020F0502020204030204" pitchFamily="34" charset="0"/>
                <a:cs typeface="Arial" panose="020B0604020202020204" pitchFamily="34" charset="0"/>
              </a:rPr>
              <a:t>you</a:t>
            </a:r>
            <a:r>
              <a:rPr lang="en-GB" altLang="en-US" sz="2000" i="1" dirty="0">
                <a:solidFill>
                  <a:srgbClr val="1F497D">
                    <a:lumMod val="60000"/>
                    <a:lumOff val="40000"/>
                  </a:srgbClr>
                </a:solidFill>
                <a:latin typeface="Calibri" panose="020F0502020204030204" pitchFamily="34" charset="0"/>
                <a:cs typeface="Arial" panose="020B0604020202020204" pitchFamily="34" charset="0"/>
              </a:rPr>
              <a:t> a</a:t>
            </a:r>
            <a:r>
              <a:rPr lang="en-GB" altLang="en-US" sz="2000" i="1" dirty="0" smtClean="0">
                <a:solidFill>
                  <a:srgbClr val="1F497D">
                    <a:lumMod val="60000"/>
                    <a:lumOff val="40000"/>
                  </a:srgbClr>
                </a:solidFill>
                <a:latin typeface="Calibri" panose="020F0502020204030204" pitchFamily="34" charset="0"/>
                <a:cs typeface="Arial" panose="020B0604020202020204" pitchFamily="34" charset="0"/>
              </a:rPr>
              <a:t> </a:t>
            </a:r>
            <a:r>
              <a:rPr lang="en-GB" altLang="en-US" sz="2000" i="1" dirty="0">
                <a:solidFill>
                  <a:srgbClr val="1F497D">
                    <a:lumMod val="60000"/>
                    <a:lumOff val="40000"/>
                  </a:srgbClr>
                </a:solidFill>
                <a:latin typeface="Calibri" panose="020F0502020204030204" pitchFamily="34" charset="0"/>
                <a:cs typeface="Arial" panose="020B0604020202020204" pitchFamily="34" charset="0"/>
              </a:rPr>
              <a:t>competitive edge to win </a:t>
            </a:r>
            <a:r>
              <a:rPr lang="en-GB" altLang="en-US" sz="2000" i="1" dirty="0" smtClean="0">
                <a:solidFill>
                  <a:srgbClr val="1F497D">
                    <a:lumMod val="60000"/>
                    <a:lumOff val="40000"/>
                  </a:srgbClr>
                </a:solidFill>
                <a:latin typeface="Calibri" panose="020F0502020204030204" pitchFamily="34" charset="0"/>
                <a:cs typeface="Arial" panose="020B0604020202020204" pitchFamily="34" charset="0"/>
              </a:rPr>
              <a:t>contracts.</a:t>
            </a:r>
            <a:endParaRPr lang="en-GB" altLang="en-US" sz="2000" i="1" dirty="0">
              <a:solidFill>
                <a:srgbClr val="1F497D">
                  <a:lumMod val="60000"/>
                  <a:lumOff val="40000"/>
                </a:srgbClr>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buFont typeface="Arial" panose="020B0604020202020204" pitchFamily="34" charset="0"/>
              <a:buNone/>
              <a:defRPr/>
            </a:pPr>
            <a:endParaRPr lang="en-GB" altLang="ja-JP" sz="2000" b="1" i="1" dirty="0" smtClean="0">
              <a:solidFill>
                <a:srgbClr val="FF0000"/>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400" b="1" i="1" dirty="0" smtClean="0">
                <a:solidFill>
                  <a:prstClr val="black"/>
                </a:solidFill>
                <a:latin typeface="Calibri" panose="020F0502020204030204" pitchFamily="34" charset="0"/>
                <a:cs typeface="Arial" panose="020B0604020202020204" pitchFamily="34" charset="0"/>
              </a:rPr>
              <a:t>Presented by Susan Rom &amp; Graham Clarke</a:t>
            </a:r>
          </a:p>
          <a:p>
            <a:pPr eaLnBrk="0" fontAlgn="base" hangingPunct="0">
              <a:lnSpc>
                <a:spcPct val="95000"/>
              </a:lnSpc>
              <a:spcBef>
                <a:spcPct val="0"/>
              </a:spcBef>
              <a:spcAft>
                <a:spcPct val="0"/>
              </a:spcAft>
              <a:defRPr/>
            </a:pPr>
            <a:r>
              <a:rPr lang="en-GB" altLang="en-US" sz="2400" b="1" i="1" dirty="0" smtClean="0">
                <a:solidFill>
                  <a:prstClr val="black"/>
                </a:solidFill>
                <a:latin typeface="Calibri" panose="020F0502020204030204" pitchFamily="34" charset="0"/>
                <a:cs typeface="Arial" panose="020B0604020202020204" pitchFamily="34" charset="0"/>
              </a:rPr>
              <a:t>	</a:t>
            </a:r>
          </a:p>
          <a:p>
            <a:pPr eaLnBrk="0" fontAlgn="base" hangingPunct="0">
              <a:lnSpc>
                <a:spcPct val="95000"/>
              </a:lnSpc>
              <a:spcBef>
                <a:spcPct val="0"/>
              </a:spcBef>
              <a:spcAft>
                <a:spcPct val="0"/>
              </a:spcAft>
              <a:defRPr/>
            </a:pPr>
            <a:r>
              <a:rPr lang="en-GB" altLang="en-US" sz="2400" b="1" i="1" dirty="0" smtClean="0">
                <a:solidFill>
                  <a:srgbClr val="1F497D">
                    <a:lumMod val="60000"/>
                    <a:lumOff val="40000"/>
                  </a:srgbClr>
                </a:solidFill>
                <a:latin typeface="Calibri" panose="020F0502020204030204" pitchFamily="34" charset="0"/>
                <a:cs typeface="Arial" panose="020B0604020202020204" pitchFamily="34" charset="0"/>
              </a:rPr>
              <a:t>Partners at BIZphit LLP</a:t>
            </a:r>
          </a:p>
          <a:p>
            <a:pPr eaLnBrk="0" fontAlgn="base" hangingPunct="0">
              <a:lnSpc>
                <a:spcPct val="95000"/>
              </a:lnSpc>
              <a:spcBef>
                <a:spcPct val="0"/>
              </a:spcBef>
              <a:spcAft>
                <a:spcPct val="0"/>
              </a:spcAft>
              <a:defRPr/>
            </a:pPr>
            <a:r>
              <a:rPr lang="en-GB" altLang="en-US" b="1" i="1" dirty="0" smtClean="0">
                <a:solidFill>
                  <a:srgbClr val="1F497D">
                    <a:lumMod val="60000"/>
                    <a:lumOff val="40000"/>
                  </a:srgbClr>
                </a:solidFill>
                <a:latin typeface="Calibri" panose="020F0502020204030204" pitchFamily="34" charset="0"/>
                <a:cs typeface="Arial" panose="020B0604020202020204" pitchFamily="34" charset="0"/>
              </a:rPr>
              <a:t>‘Helping to get you tender fit’</a:t>
            </a:r>
          </a:p>
          <a:p>
            <a:pPr eaLnBrk="0" fontAlgn="base" hangingPunct="0">
              <a:lnSpc>
                <a:spcPct val="95000"/>
              </a:lnSpc>
              <a:spcBef>
                <a:spcPct val="0"/>
              </a:spcBef>
              <a:spcAft>
                <a:spcPct val="0"/>
              </a:spcAft>
              <a:defRPr/>
            </a:pPr>
            <a:endParaRPr lang="en-GB" altLang="en-US" b="1" i="1" dirty="0">
              <a:solidFill>
                <a:srgbClr val="1F497D">
                  <a:lumMod val="60000"/>
                  <a:lumOff val="40000"/>
                </a:srgbClr>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000" b="1" i="1" dirty="0" smtClean="0">
                <a:solidFill>
                  <a:prstClr val="black"/>
                </a:solidFill>
                <a:latin typeface="Calibri" panose="020F0502020204030204" pitchFamily="34" charset="0"/>
                <a:cs typeface="Arial" panose="020B0604020202020204" pitchFamily="34" charset="0"/>
              </a:rPr>
              <a:t>Thank you</a:t>
            </a:r>
          </a:p>
          <a:p>
            <a:pPr eaLnBrk="0" fontAlgn="base" hangingPunct="0">
              <a:lnSpc>
                <a:spcPct val="95000"/>
              </a:lnSpc>
              <a:spcBef>
                <a:spcPct val="0"/>
              </a:spcBef>
              <a:spcAft>
                <a:spcPct val="0"/>
              </a:spcAft>
              <a:defRPr/>
            </a:pPr>
            <a:endParaRPr lang="en-GB" altLang="en-US" b="1" i="1" dirty="0">
              <a:solidFill>
                <a:prstClr val="black"/>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000" b="1" i="1" dirty="0" err="1" smtClean="0">
                <a:solidFill>
                  <a:prstClr val="black"/>
                </a:solidFill>
                <a:latin typeface="Calibri" panose="020F0502020204030204" pitchFamily="34" charset="0"/>
                <a:cs typeface="Arial" panose="020B0604020202020204" pitchFamily="34" charset="0"/>
                <a:hlinkClick r:id="rId3"/>
              </a:rPr>
              <a:t>procurement@bizphit.co.uk</a:t>
            </a:r>
            <a:endParaRPr lang="en-GB" altLang="en-US" sz="2000" b="1" i="1" dirty="0" smtClean="0">
              <a:solidFill>
                <a:prstClr val="black"/>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endParaRPr lang="en-GB" altLang="en-US" sz="2000" b="1" i="1" dirty="0" smtClean="0">
              <a:solidFill>
                <a:prstClr val="black"/>
              </a:solidFill>
              <a:latin typeface="Calibri" panose="020F0502020204030204" pitchFamily="34" charset="0"/>
              <a:cs typeface="Arial" panose="020B0604020202020204" pitchFamily="34" charset="0"/>
            </a:endParaRPr>
          </a:p>
          <a:p>
            <a:pPr eaLnBrk="0" fontAlgn="base" hangingPunct="0">
              <a:lnSpc>
                <a:spcPct val="95000"/>
              </a:lnSpc>
              <a:spcBef>
                <a:spcPct val="0"/>
              </a:spcBef>
              <a:spcAft>
                <a:spcPct val="0"/>
              </a:spcAft>
              <a:defRPr/>
            </a:pPr>
            <a:r>
              <a:rPr lang="en-GB" altLang="en-US" sz="2000" b="1" i="1" dirty="0" smtClean="0">
                <a:solidFill>
                  <a:prstClr val="black"/>
                </a:solidFill>
                <a:latin typeface="Calibri" panose="020F0502020204030204" pitchFamily="34" charset="0"/>
                <a:cs typeface="Arial" panose="020B0604020202020204" pitchFamily="34" charset="0"/>
              </a:rPr>
              <a:t>01245 835 085</a:t>
            </a:r>
          </a:p>
          <a:p>
            <a:pPr eaLnBrk="0" fontAlgn="base" hangingPunct="0">
              <a:lnSpc>
                <a:spcPct val="95000"/>
              </a:lnSpc>
              <a:spcBef>
                <a:spcPct val="0"/>
              </a:spcBef>
              <a:spcAft>
                <a:spcPct val="0"/>
              </a:spcAft>
              <a:defRPr/>
            </a:pPr>
            <a:endParaRPr lang="en-GB" altLang="en-US" sz="1400" b="1" i="1" dirty="0" smtClean="0">
              <a:solidFill>
                <a:prstClr val="black"/>
              </a:solidFill>
              <a:latin typeface="Calibri" panose="020F0502020204030204" pitchFamily="34" charset="0"/>
              <a:cs typeface="Arial" panose="020B0604020202020204" pitchFamily="34" charset="0"/>
            </a:endParaRPr>
          </a:p>
          <a:p>
            <a:pPr algn="ctr" fontAlgn="base">
              <a:spcBef>
                <a:spcPct val="0"/>
              </a:spcBef>
              <a:spcAft>
                <a:spcPct val="0"/>
              </a:spcAft>
              <a:defRPr/>
            </a:pPr>
            <a:endParaRPr lang="en-GB" altLang="en-US" dirty="0" smtClean="0">
              <a:solidFill>
                <a:prstClr val="black"/>
              </a:solidFill>
              <a:cs typeface="Arial" panose="020B0604020202020204" pitchFamily="34" charset="0"/>
            </a:endParaRPr>
          </a:p>
        </p:txBody>
      </p:sp>
      <p:pic>
        <p:nvPicPr>
          <p:cNvPr id="14341" name="Picture 13" descr="BIZphit logo_procuremen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435" y="6261103"/>
            <a:ext cx="113420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184639" y="6391278"/>
            <a:ext cx="1261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a:t>
            </a:r>
            <a:r>
              <a:rPr lang="en-GB" altLang="en-US" sz="1200" b="1"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BIZphit™</a:t>
            </a:r>
            <a:r>
              <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sym typeface="Symbol" panose="05050102010706020507" pitchFamily="18" charset="2"/>
              </a:rPr>
              <a:t> 2015</a:t>
            </a:r>
            <a:endParaRPr lang="en-GB" altLang="en-US" sz="1200" dirty="0" smtClean="0">
              <a:solidFill>
                <a:srgbClr val="1F497D">
                  <a:lumMod val="60000"/>
                  <a:lumOff val="40000"/>
                </a:srgbClr>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2972318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6912"/>
            <a:ext cx="9144000" cy="2492990"/>
          </a:xfrm>
          <a:prstGeom prst="rect">
            <a:avLst/>
          </a:prstGeom>
          <a:noFill/>
        </p:spPr>
        <p:txBody>
          <a:bodyPr wrap="square" rtlCol="0">
            <a:spAutoFit/>
          </a:bodyPr>
          <a:lstStyle/>
          <a:p>
            <a:pPr algn="ctr"/>
            <a:r>
              <a:rPr lang="en-GB" sz="6000" b="1" dirty="0" smtClean="0">
                <a:solidFill>
                  <a:schemeClr val="accent5">
                    <a:lumMod val="75000"/>
                  </a:schemeClr>
                </a:solidFill>
              </a:rPr>
              <a:t>Lunch and Networking</a:t>
            </a:r>
            <a:r>
              <a:rPr lang="en-GB" sz="11500" b="1" dirty="0" smtClean="0">
                <a:solidFill>
                  <a:schemeClr val="accent5">
                    <a:lumMod val="75000"/>
                  </a:schemeClr>
                </a:solidFill>
              </a:rPr>
              <a:t/>
            </a:r>
            <a:br>
              <a:rPr lang="en-GB" sz="11500" b="1" dirty="0" smtClean="0">
                <a:solidFill>
                  <a:schemeClr val="accent5">
                    <a:lumMod val="75000"/>
                  </a:schemeClr>
                </a:solidFill>
              </a:rPr>
            </a:br>
            <a:r>
              <a:rPr lang="en-GB" sz="2400" b="1" i="1" dirty="0" smtClean="0"/>
              <a:t/>
            </a:r>
            <a:br>
              <a:rPr lang="en-GB" sz="2400" b="1" i="1" dirty="0" smtClean="0"/>
            </a:br>
            <a:r>
              <a:rPr lang="en-GB" sz="2400" b="1" i="1" dirty="0" smtClean="0"/>
              <a:t>Meet the Buyer Appointments (Lille Room)</a:t>
            </a:r>
            <a:br>
              <a:rPr lang="en-GB" sz="2400" b="1" i="1" dirty="0" smtClean="0"/>
            </a:br>
            <a:r>
              <a:rPr lang="en-GB" sz="2400" b="1" i="1" dirty="0" smtClean="0"/>
              <a:t>Procurement Helpdesk (Conference Hall)</a:t>
            </a:r>
            <a:br>
              <a:rPr lang="en-GB" sz="2400" b="1" i="1" dirty="0" smtClean="0"/>
            </a:br>
            <a:r>
              <a:rPr lang="en-GB" sz="2400" b="1" i="1" dirty="0" smtClean="0"/>
              <a:t>Guided Portal Registration Support (Conference Hall)</a:t>
            </a:r>
            <a:endParaRPr lang="en-GB" sz="2400" b="1" i="1" dirty="0"/>
          </a:p>
        </p:txBody>
      </p:sp>
    </p:spTree>
    <p:extLst>
      <p:ext uri="{BB962C8B-B14F-4D97-AF65-F5344CB8AC3E}">
        <p14:creationId xmlns:p14="http://schemas.microsoft.com/office/powerpoint/2010/main" val="29499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1" y="2636912"/>
            <a:ext cx="9144000" cy="1692771"/>
          </a:xfrm>
          <a:prstGeom prst="rect">
            <a:avLst/>
          </a:prstGeom>
          <a:noFill/>
        </p:spPr>
        <p:txBody>
          <a:bodyPr wrap="square" rtlCol="0">
            <a:spAutoFit/>
          </a:bodyPr>
          <a:lstStyle/>
          <a:p>
            <a:pPr algn="ctr"/>
            <a:r>
              <a:rPr lang="en-GB" sz="7000" b="1" dirty="0">
                <a:solidFill>
                  <a:schemeClr val="accent5">
                    <a:lumMod val="75000"/>
                  </a:schemeClr>
                </a:solidFill>
              </a:rPr>
              <a:t>T</a:t>
            </a:r>
            <a:r>
              <a:rPr lang="en-GB" sz="7000" b="1" dirty="0" smtClean="0">
                <a:solidFill>
                  <a:schemeClr val="accent5">
                    <a:lumMod val="75000"/>
                  </a:schemeClr>
                </a:solidFill>
              </a:rPr>
              <a:t>hank you for attending </a:t>
            </a:r>
            <a:r>
              <a:rPr lang="en-GB" sz="3350" b="1" dirty="0" smtClean="0">
                <a:solidFill>
                  <a:schemeClr val="accent5">
                    <a:lumMod val="75000"/>
                  </a:schemeClr>
                </a:solidFill>
              </a:rPr>
              <a:t>Please remember to hand in your feedback forms</a:t>
            </a:r>
            <a:endParaRPr lang="en-GB" sz="3350" i="1" dirty="0"/>
          </a:p>
        </p:txBody>
      </p:sp>
    </p:spTree>
    <p:extLst>
      <p:ext uri="{BB962C8B-B14F-4D97-AF65-F5344CB8AC3E}">
        <p14:creationId xmlns:p14="http://schemas.microsoft.com/office/powerpoint/2010/main" val="40255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65</TotalTime>
  <Words>3377</Words>
  <Application>Microsoft Office PowerPoint</Application>
  <PresentationFormat>On-screen Show (4:3)</PresentationFormat>
  <Paragraphs>831</Paragraphs>
  <Slides>96</Slides>
  <Notes>26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96</vt:i4>
      </vt:variant>
    </vt:vector>
  </HeadingPairs>
  <TitlesOfParts>
    <vt:vector size="104" baseType="lpstr">
      <vt:lpstr>Office Theme</vt:lpstr>
      <vt:lpstr>1_Office Theme</vt:lpstr>
      <vt:lpstr>2_Office Theme</vt:lpstr>
      <vt:lpstr>3_Office Theme</vt:lpstr>
      <vt:lpstr>4_Office Theme</vt:lpstr>
      <vt:lpstr>5_Office Theme</vt:lpstr>
      <vt:lpstr>7_Office Theme</vt:lpstr>
      <vt:lpstr>Microsoft Excel Chart</vt:lpstr>
      <vt:lpstr>PowerPoint Presentation</vt:lpstr>
      <vt:lpstr>PowerPoint Presentation</vt:lpstr>
      <vt:lpstr>PowerPoint Presentation</vt:lpstr>
      <vt:lpstr>Procurement at the University of Kent</vt:lpstr>
      <vt:lpstr>Presenter : Don Bowman MCIPS</vt:lpstr>
      <vt:lpstr>Contents</vt:lpstr>
      <vt:lpstr>University of Kent procurement </vt:lpstr>
      <vt:lpstr>The University of Kent</vt:lpstr>
      <vt:lpstr>How we buy</vt:lpstr>
      <vt:lpstr>Procurement Procedures </vt:lpstr>
      <vt:lpstr>Below EU threshold advertising</vt:lpstr>
      <vt:lpstr>The advantages of e-tendering</vt:lpstr>
      <vt:lpstr>Purchasing Consortia</vt:lpstr>
      <vt:lpstr>Frameworks</vt:lpstr>
      <vt:lpstr>What we buy </vt:lpstr>
      <vt:lpstr>Recent competitions</vt:lpstr>
      <vt:lpstr>Local procurement agenda </vt:lpstr>
      <vt:lpstr>Local procurement agenda</vt:lpstr>
      <vt:lpstr>Local examples</vt:lpstr>
      <vt:lpstr>Supplier engagement</vt:lpstr>
      <vt:lpstr>Finding public sector opportunities  </vt:lpstr>
      <vt:lpstr>Contracts Finder</vt:lpstr>
      <vt:lpstr>Bidding for public sector work </vt:lpstr>
      <vt:lpstr>To bid or not to bid?</vt:lpstr>
      <vt:lpstr>Strategic Decision Making</vt:lpstr>
      <vt:lpstr>Solo or Collaborative Bidding?</vt:lpstr>
      <vt:lpstr>What is Collaboration?</vt:lpstr>
      <vt:lpstr>Collaborative Bidding: Benefits</vt:lpstr>
      <vt:lpstr>Collaborative Bidding: Benefits</vt:lpstr>
      <vt:lpstr>Collaborative Bidding: Challenges</vt:lpstr>
      <vt:lpstr>Collaborative Bidding: Challenges</vt:lpstr>
      <vt:lpstr>Choosing the right partner</vt:lpstr>
      <vt:lpstr>Choosing the right partner</vt:lpstr>
      <vt:lpstr>Preparing a collaborative proposal</vt:lpstr>
      <vt:lpstr>Preparing a collaborative proposal</vt:lpstr>
      <vt:lpstr>Improving your chances of winning </vt:lpstr>
      <vt:lpstr>Accentuate the Positive</vt:lpstr>
      <vt:lpstr>Accentuate the Positive</vt:lpstr>
      <vt:lpstr>Some final thoughts</vt:lpstr>
      <vt:lpstr>Some final thoughts</vt:lpstr>
      <vt:lpstr>Questions</vt:lpstr>
      <vt:lpstr>PowerPoint Presentation</vt:lpstr>
      <vt:lpstr>SME Procurement Exchange</vt:lpstr>
      <vt:lpstr>Strategic Sourcing and Procurement</vt:lpstr>
      <vt:lpstr>PowerPoint Presentation</vt:lpstr>
      <vt:lpstr>Participating Authorities </vt:lpstr>
      <vt:lpstr>How The Kent County Council Advertise Opportunities</vt:lpstr>
      <vt:lpstr>How The Kent County Council Publicise Contracts</vt:lpstr>
      <vt:lpstr>Kent County Council Property Department Contracts</vt:lpstr>
      <vt:lpstr>Total Facilities Management </vt:lpstr>
      <vt:lpstr>Total Facilities Management Contact Details</vt:lpstr>
      <vt:lpstr>Property Services Consultancy Framework</vt:lpstr>
      <vt:lpstr>Principal Contractors Framework</vt:lpstr>
      <vt:lpstr>Asbestos Services Framework</vt:lpstr>
      <vt:lpstr>The Use of the Kent Business Portal for Contractors to Advertise their           Sub-Contracting Opportunities</vt:lpstr>
      <vt:lpstr>Meet The Buyer</vt:lpstr>
      <vt:lpstr>PowerPoint Presentation</vt:lpstr>
      <vt:lpstr> Medway Council Category Management 28th April 2015  </vt:lpstr>
      <vt:lpstr>Content </vt:lpstr>
      <vt:lpstr>PowerPoint Presentation</vt:lpstr>
      <vt:lpstr>Procurement Strategy </vt:lpstr>
      <vt:lpstr>Category Management</vt:lpstr>
      <vt:lpstr>Third Party Spend</vt:lpstr>
      <vt:lpstr>Category Management</vt:lpstr>
      <vt:lpstr>Some of Our Projects</vt:lpstr>
      <vt:lpstr>Some of Our Projects</vt:lpstr>
      <vt:lpstr>PowerPoint Presentation</vt:lpstr>
      <vt:lpstr>PowerPoint Presentation</vt:lpstr>
      <vt:lpstr>PowerPoint Presentation</vt:lpstr>
      <vt:lpstr>PowerPoint Presentation</vt:lpstr>
      <vt:lpstr>Medway Opportunities2015/16 </vt:lpstr>
      <vt:lpstr>PowerPoint Presentation</vt:lpstr>
      <vt:lpstr>PowerPoint Presentation</vt:lpstr>
      <vt:lpstr>PowerPoint Presentation</vt:lpstr>
      <vt:lpstr>Swale Borough Council Procurement</vt:lpstr>
      <vt:lpstr>What are SME’s?</vt:lpstr>
      <vt:lpstr>What we Do</vt:lpstr>
      <vt:lpstr>Why we do it</vt:lpstr>
      <vt:lpstr>How we do it</vt:lpstr>
      <vt:lpstr>How we Do it Continued………….</vt:lpstr>
      <vt:lpstr>What we can help SMEs</vt:lpstr>
      <vt:lpstr>What can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Top 10 Tips..</vt:lpstr>
      <vt:lpstr>PowerPoint Presentation</vt:lpstr>
      <vt:lpstr>Panel discussion led by Gary Downey of Balreed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Brooks</dc:creator>
  <cp:lastModifiedBy>Paul Brooks</cp:lastModifiedBy>
  <cp:revision>10</cp:revision>
  <dcterms:created xsi:type="dcterms:W3CDTF">2015-04-27T10:28:41Z</dcterms:created>
  <dcterms:modified xsi:type="dcterms:W3CDTF">2015-04-27T11:35:41Z</dcterms:modified>
</cp:coreProperties>
</file>